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xml" ContentType="application/vnd.openxmlformats-officedocument.presentationml.notesSlide+xml"/>
  <Override PartName="/ppt/comments/comment5.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322" r:id="rId2"/>
    <p:sldId id="323" r:id="rId3"/>
    <p:sldId id="324" r:id="rId4"/>
    <p:sldId id="276" r:id="rId5"/>
    <p:sldId id="257" r:id="rId6"/>
    <p:sldId id="259" r:id="rId7"/>
    <p:sldId id="317" r:id="rId8"/>
    <p:sldId id="260" r:id="rId9"/>
    <p:sldId id="261" r:id="rId10"/>
    <p:sldId id="264" r:id="rId11"/>
    <p:sldId id="265" r:id="rId12"/>
    <p:sldId id="266" r:id="rId13"/>
    <p:sldId id="267" r:id="rId14"/>
    <p:sldId id="268" r:id="rId15"/>
    <p:sldId id="269" r:id="rId16"/>
    <p:sldId id="288" r:id="rId17"/>
    <p:sldId id="289" r:id="rId18"/>
    <p:sldId id="294" r:id="rId19"/>
    <p:sldId id="300" r:id="rId20"/>
    <p:sldId id="302" r:id="rId21"/>
    <p:sldId id="316" r:id="rId22"/>
    <p:sldId id="321" r:id="rId23"/>
    <p:sldId id="327" r:id="rId24"/>
    <p:sldId id="328" r:id="rId25"/>
    <p:sldId id="320" r:id="rId2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a Soriano Castro" initials="NSC" lastIdx="1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5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Embarazos 
&lt; 15 años</c:v>
                </c:pt>
              </c:strCache>
            </c:strRef>
          </c:tx>
          <c:cat>
            <c:strRef>
              <c:f>Hoja1!$A$2:$A$8</c:f>
              <c:strCache>
                <c:ptCount val="7"/>
                <c:pt idx="0">
                  <c:v>ENERO</c:v>
                </c:pt>
                <c:pt idx="1">
                  <c:v>FEBRERO</c:v>
                </c:pt>
                <c:pt idx="2">
                  <c:v>MARZO</c:v>
                </c:pt>
                <c:pt idx="3">
                  <c:v>ABRIL</c:v>
                </c:pt>
                <c:pt idx="4">
                  <c:v>MAYO</c:v>
                </c:pt>
                <c:pt idx="5">
                  <c:v>JUNIO</c:v>
                </c:pt>
                <c:pt idx="6">
                  <c:v>JULIO</c:v>
                </c:pt>
              </c:strCache>
            </c:strRef>
          </c:cat>
          <c:val>
            <c:numRef>
              <c:f>Hoja1!$B$2:$B$8</c:f>
              <c:numCache>
                <c:formatCode>General</c:formatCode>
                <c:ptCount val="7"/>
                <c:pt idx="0">
                  <c:v>11</c:v>
                </c:pt>
                <c:pt idx="1">
                  <c:v>10</c:v>
                </c:pt>
                <c:pt idx="2">
                  <c:v>11</c:v>
                </c:pt>
                <c:pt idx="3">
                  <c:v>18</c:v>
                </c:pt>
                <c:pt idx="4">
                  <c:v>9</c:v>
                </c:pt>
                <c:pt idx="5">
                  <c:v>6</c:v>
                </c:pt>
                <c:pt idx="6">
                  <c:v>3</c:v>
                </c:pt>
              </c:numCache>
            </c:numRef>
          </c:val>
          <c:smooth val="0"/>
        </c:ser>
        <c:dLbls>
          <c:showLegendKey val="0"/>
          <c:showVal val="0"/>
          <c:showCatName val="0"/>
          <c:showSerName val="0"/>
          <c:showPercent val="0"/>
          <c:showBubbleSize val="0"/>
        </c:dLbls>
        <c:marker val="1"/>
        <c:smooth val="0"/>
        <c:axId val="20943232"/>
        <c:axId val="20944768"/>
      </c:lineChart>
      <c:catAx>
        <c:axId val="20943232"/>
        <c:scaling>
          <c:orientation val="minMax"/>
        </c:scaling>
        <c:delete val="0"/>
        <c:axPos val="b"/>
        <c:majorTickMark val="out"/>
        <c:minorTickMark val="none"/>
        <c:tickLblPos val="nextTo"/>
        <c:crossAx val="20944768"/>
        <c:crosses val="autoZero"/>
        <c:auto val="1"/>
        <c:lblAlgn val="ctr"/>
        <c:lblOffset val="100"/>
        <c:noMultiLvlLbl val="0"/>
      </c:catAx>
      <c:valAx>
        <c:axId val="20944768"/>
        <c:scaling>
          <c:orientation val="minMax"/>
        </c:scaling>
        <c:delete val="0"/>
        <c:axPos val="l"/>
        <c:majorGridlines/>
        <c:numFmt formatCode="General" sourceLinked="1"/>
        <c:majorTickMark val="out"/>
        <c:minorTickMark val="none"/>
        <c:tickLblPos val="nextTo"/>
        <c:crossAx val="20943232"/>
        <c:crosses val="autoZero"/>
        <c:crossBetween val="between"/>
      </c:valAx>
    </c:plotArea>
    <c:legend>
      <c:legendPos val="r"/>
      <c:layout/>
      <c:overlay val="0"/>
    </c:legend>
    <c:plotVisOnly val="1"/>
    <c:dispBlanksAs val="gap"/>
    <c:showDLblsOverMax val="0"/>
  </c:chart>
  <c:txPr>
    <a:bodyPr/>
    <a:lstStyle/>
    <a:p>
      <a:pPr>
        <a:defRPr sz="1800"/>
      </a:pPr>
      <a:endParaRPr lang="es-MX"/>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5-08-21T19:12:35.850" idx="2">
    <p:pos x="10" y="10"/>
    <p:text>Faltan datos generales del mpo. es importante que resalten población femenina, y cuantos adolescentes hay hombres y mujeres</p:text>
    <p:extLst>
      <p:ext uri="{C676402C-5697-4E1C-873F-D02D1690AC5C}">
        <p15:threadingInfo xmlns:p15="http://schemas.microsoft.com/office/powerpoint/2012/main" xmlns="" timeZoneBias="300"/>
      </p:ext>
    </p:extLst>
  </p:cm>
  <p:cm authorId="1" dt="2015-08-21T19:14:33.749" idx="3">
    <p:pos x="10" y="146"/>
    <p:text>características básicas del mpo. caracerísticas sociodemográficas y económicas</p:text>
    <p:extLst>
      <p:ext uri="{C676402C-5697-4E1C-873F-D02D1690AC5C}">
        <p15:threadingInfo xmlns:p15="http://schemas.microsoft.com/office/powerpoint/2012/main" xmlns="" timeZoneBias="300">
          <p15:parentCm authorId="1"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8-21T19:07:26.346" idx="1">
    <p:pos x="-7" y="96"/>
    <p:text>si se puede agrgar también el porcentaje estaría bien)</p:text>
    <p:extLst mod="1">
      <p:ext uri="{C676402C-5697-4E1C-873F-D02D1690AC5C}">
        <p15:threadingInfo xmlns:p15="http://schemas.microsoft.com/office/powerpoint/2012/main" xmlns=""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8-21T19:15:06.282" idx="5">
    <p:pos x="10" y="10"/>
    <p:text>falta mencionar que es producto del taller intersectorial</p:text>
    <p:extLst>
      <p:ext uri="{C676402C-5697-4E1C-873F-D02D1690AC5C}">
        <p15:threadingInfo xmlns:p15="http://schemas.microsoft.com/office/powerpoint/2012/main" xmlns=""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8-21T19:16:25.491" idx="7">
    <p:pos x="10" y="10"/>
    <p:text>antes de esta falta agregar objetivo y población benefeciada</p:text>
    <p:extLst>
      <p:ext uri="{C676402C-5697-4E1C-873F-D02D1690AC5C}">
        <p15:threadingInfo xmlns:p15="http://schemas.microsoft.com/office/powerpoint/2012/main" xmlns=""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8-21T19:18:03.705" idx="9">
    <p:pos x="10" y="10"/>
    <p:text>Falta rcursos empleados (financieros, materiales, humanos)</p:text>
    <p:extLst>
      <p:ext uri="{C676402C-5697-4E1C-873F-D02D1690AC5C}">
        <p15:threadingInfo xmlns:p15="http://schemas.microsoft.com/office/powerpoint/2012/main" xmlns="" timeZoneBias="300"/>
      </p:ext>
    </p:extLst>
  </p:cm>
  <p:cm authorId="1" dt="2015-08-21T19:18:21.825" idx="10">
    <p:pos x="146" y="146"/>
    <p:text>aquí solo va criterios de evaluación, como midireon el proyecto que encuesta realizaron, algo muy básico, si quieren poner el resultado de una forma muy simple</p:text>
    <p:extLst>
      <p:ext uri="{C676402C-5697-4E1C-873F-D02D1690AC5C}">
        <p15:threadingInfo xmlns:p15="http://schemas.microsoft.com/office/powerpoint/2012/main" xmlns=""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8-21T19:19:44.404" idx="11">
    <p:pos x="10" y="10"/>
    <p:text>falta agregar resultados... disminución de embarazos, comentarios de la población, resultado de las actividades realizadas</p:text>
    <p:extLst>
      <p:ext uri="{C676402C-5697-4E1C-873F-D02D1690AC5C}">
        <p15:threadingInfo xmlns:p15="http://schemas.microsoft.com/office/powerpoint/2012/main" xmlns="" timeZoneBias="300"/>
      </p:ext>
    </p:extLst>
  </p:cm>
  <p:cm authorId="1" dt="2015-08-21T19:21:36.421" idx="12">
    <p:pos x="146" y="146"/>
    <p:text>agregar si se incluyen mecanismos para la continuidad, si se plantean elementos innovadores, si participaron otras fuertentes de financiamiento, si es sustentable y si participaron otras instancias.</p:text>
    <p:extLst>
      <p:ext uri="{C676402C-5697-4E1C-873F-D02D1690AC5C}">
        <p15:threadingInfo xmlns:p15="http://schemas.microsoft.com/office/powerpoint/2012/main" xmlns="" timeZoneBias="300"/>
      </p:ext>
    </p:extLst>
  </p:cm>
  <p:cm authorId="1" dt="2015-08-21T19:22:44.386" idx="13">
    <p:pos x="282" y="282"/>
    <p:text>agregar una conclusión que amarré todo el proyecto y lo que se logró</p:text>
    <p:extLst>
      <p:ext uri="{C676402C-5697-4E1C-873F-D02D1690AC5C}">
        <p15:threadingInfo xmlns:p15="http://schemas.microsoft.com/office/powerpoint/2012/main" xmlns=""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2FC432-0523-4FBD-905D-70C27D07D9B7}" type="datetimeFigureOut">
              <a:rPr lang="es-MX" smtClean="0"/>
              <a:t>27/08/2015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64A60-7F5D-4584-9D9D-3534092C237F}" type="slidenum">
              <a:rPr lang="es-MX" smtClean="0"/>
              <a:t>‹Nº›</a:t>
            </a:fld>
            <a:endParaRPr lang="es-MX"/>
          </a:p>
        </p:txBody>
      </p:sp>
    </p:spTree>
    <p:extLst>
      <p:ext uri="{BB962C8B-B14F-4D97-AF65-F5344CB8AC3E}">
        <p14:creationId xmlns:p14="http://schemas.microsoft.com/office/powerpoint/2010/main" val="87541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1664A60-7F5D-4584-9D9D-3534092C237F}" type="slidenum">
              <a:rPr lang="es-MX" smtClean="0"/>
              <a:t>13</a:t>
            </a:fld>
            <a:endParaRPr lang="es-MX"/>
          </a:p>
        </p:txBody>
      </p:sp>
    </p:spTree>
    <p:extLst>
      <p:ext uri="{BB962C8B-B14F-4D97-AF65-F5344CB8AC3E}">
        <p14:creationId xmlns:p14="http://schemas.microsoft.com/office/powerpoint/2010/main" val="230543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1664A60-7F5D-4584-9D9D-3534092C237F}" type="slidenum">
              <a:rPr lang="es-MX" smtClean="0"/>
              <a:t>17</a:t>
            </a:fld>
            <a:endParaRPr lang="es-MX"/>
          </a:p>
        </p:txBody>
      </p:sp>
    </p:spTree>
    <p:extLst>
      <p:ext uri="{BB962C8B-B14F-4D97-AF65-F5344CB8AC3E}">
        <p14:creationId xmlns:p14="http://schemas.microsoft.com/office/powerpoint/2010/main" val="145075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F1664A60-7F5D-4584-9D9D-3534092C237F}" type="slidenum">
              <a:rPr lang="es-MX" smtClean="0"/>
              <a:t>21</a:t>
            </a:fld>
            <a:endParaRPr lang="es-MX"/>
          </a:p>
        </p:txBody>
      </p:sp>
    </p:spTree>
    <p:extLst>
      <p:ext uri="{BB962C8B-B14F-4D97-AF65-F5344CB8AC3E}">
        <p14:creationId xmlns:p14="http://schemas.microsoft.com/office/powerpoint/2010/main" val="218532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F3581C9-E3E5-46E9-BD51-234727C89057}" type="datetimeFigureOut">
              <a:rPr lang="es-MX" smtClean="0"/>
              <a:t>27/08/2015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B02DDF9-6162-43F2-B8D4-0FE8FC8C27EF}"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F3581C9-E3E5-46E9-BD51-234727C89057}" type="datetimeFigureOut">
              <a:rPr lang="es-MX" smtClean="0"/>
              <a:t>27/08/2015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B02DDF9-6162-43F2-B8D4-0FE8FC8C27EF}"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F3581C9-E3E5-46E9-BD51-234727C89057}" type="datetimeFigureOut">
              <a:rPr lang="es-MX" smtClean="0"/>
              <a:t>27/08/2015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B02DDF9-6162-43F2-B8D4-0FE8FC8C27EF}"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F3581C9-E3E5-46E9-BD51-234727C89057}" type="datetimeFigureOut">
              <a:rPr lang="es-MX" smtClean="0"/>
              <a:t>27/08/2015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B02DDF9-6162-43F2-B8D4-0FE8FC8C27EF}"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3581C9-E3E5-46E9-BD51-234727C89057}" type="datetimeFigureOut">
              <a:rPr lang="es-MX" smtClean="0"/>
              <a:t>27/08/2015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B02DDF9-6162-43F2-B8D4-0FE8FC8C27EF}"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F3581C9-E3E5-46E9-BD51-234727C89057}" type="datetimeFigureOut">
              <a:rPr lang="es-MX" smtClean="0"/>
              <a:t>27/08/2015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B02DDF9-6162-43F2-B8D4-0FE8FC8C27EF}"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5F3581C9-E3E5-46E9-BD51-234727C89057}" type="datetimeFigureOut">
              <a:rPr lang="es-MX" smtClean="0"/>
              <a:t>27/08/2015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B02DDF9-6162-43F2-B8D4-0FE8FC8C27EF}"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F3581C9-E3E5-46E9-BD51-234727C89057}" type="datetimeFigureOut">
              <a:rPr lang="es-MX" smtClean="0"/>
              <a:t>27/08/2015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B02DDF9-6162-43F2-B8D4-0FE8FC8C27EF}"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581C9-E3E5-46E9-BD51-234727C89057}" type="datetimeFigureOut">
              <a:rPr lang="es-MX" smtClean="0"/>
              <a:t>27/08/2015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B02DDF9-6162-43F2-B8D4-0FE8FC8C27EF}"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3581C9-E3E5-46E9-BD51-234727C89057}" type="datetimeFigureOut">
              <a:rPr lang="es-MX" smtClean="0"/>
              <a:t>27/08/2015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B02DDF9-6162-43F2-B8D4-0FE8FC8C27EF}" type="slidenum">
              <a:rPr lang="es-MX" smtClean="0"/>
              <a:t>‹Nº›</a:t>
            </a:fld>
            <a:endParaRPr lang="es-MX"/>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5F3581C9-E3E5-46E9-BD51-234727C89057}" type="datetimeFigureOut">
              <a:rPr lang="es-MX" smtClean="0"/>
              <a:t>27/08/2015</a:t>
            </a:fld>
            <a:endParaRPr lang="es-MX"/>
          </a:p>
        </p:txBody>
      </p:sp>
      <p:sp>
        <p:nvSpPr>
          <p:cNvPr id="9" name="Slide Number Placeholder 8"/>
          <p:cNvSpPr>
            <a:spLocks noGrp="1"/>
          </p:cNvSpPr>
          <p:nvPr>
            <p:ph type="sldNum" sz="quarter" idx="11"/>
          </p:nvPr>
        </p:nvSpPr>
        <p:spPr/>
        <p:txBody>
          <a:bodyPr/>
          <a:lstStyle/>
          <a:p>
            <a:fld id="{2B02DDF9-6162-43F2-B8D4-0FE8FC8C27EF}" type="slidenum">
              <a:rPr lang="es-MX" smtClean="0"/>
              <a:t>‹Nº›</a:t>
            </a:fld>
            <a:endParaRPr lang="es-MX"/>
          </a:p>
        </p:txBody>
      </p:sp>
      <p:sp>
        <p:nvSpPr>
          <p:cNvPr id="10" name="Footer Placeholder 9"/>
          <p:cNvSpPr>
            <a:spLocks noGrp="1"/>
          </p:cNvSpPr>
          <p:nvPr>
            <p:ph type="ftr" sz="quarter" idx="12"/>
          </p:nvPr>
        </p:nvSpPr>
        <p:spPr/>
        <p:txBody>
          <a:bodyPr/>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B02DDF9-6162-43F2-B8D4-0FE8FC8C27EF}" type="slidenum">
              <a:rPr lang="es-MX" smtClean="0"/>
              <a:t>‹Nº›</a:t>
            </a:fld>
            <a:endParaRPr lang="es-MX"/>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MX"/>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F3581C9-E3E5-46E9-BD51-234727C89057}" type="datetimeFigureOut">
              <a:rPr lang="es-MX" smtClean="0"/>
              <a:t>27/08/2015</a:t>
            </a:fld>
            <a:endParaRPr lang="es-MX"/>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40568" y="1630194"/>
            <a:ext cx="9144000" cy="2880320"/>
          </a:xfrm>
          <a:prstGeom prst="rect">
            <a:avLst/>
          </a:prstGeom>
        </p:spPr>
        <p:txBody>
          <a:bodyPr vert="horz" anchor="b">
            <a:normAutofit fontScale="97500"/>
          </a:bodyPr>
          <a:lstStyle>
            <a:lvl1pPr marL="484632" algn="r" rtl="0" eaLnBrk="1" latinLnBrk="0" hangingPunct="1">
              <a:spcBef>
                <a:spcPct val="0"/>
              </a:spcBef>
              <a:buNone/>
              <a:defRPr kumimoji="0" sz="44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es-MX" sz="4000" b="1" dirty="0" smtClean="0">
                <a:solidFill>
                  <a:schemeClr val="tx1">
                    <a:lumMod val="95000"/>
                  </a:schemeClr>
                </a:solidFill>
                <a:effectLst>
                  <a:outerShdw blurRad="38100" dist="38100" dir="2700000" algn="tl">
                    <a:srgbClr val="000000">
                      <a:alpha val="43137"/>
                    </a:srgbClr>
                  </a:outerShdw>
                </a:effectLst>
              </a:rPr>
              <a:t>Prevención del embarazo en adolescentes y manejo integral del binomio madre-hijo, ante una gestación inesperada. </a:t>
            </a:r>
            <a:endParaRPr lang="es-MX" sz="4000" b="1" dirty="0">
              <a:solidFill>
                <a:schemeClr val="tx1">
                  <a:lumMod val="95000"/>
                </a:schemeClr>
              </a:solidFill>
              <a:effectLst>
                <a:outerShdw blurRad="38100" dist="38100" dir="2700000" algn="tl">
                  <a:srgbClr val="000000">
                    <a:alpha val="43137"/>
                  </a:srgbClr>
                </a:outerShdw>
              </a:effectLst>
            </a:endParaRPr>
          </a:p>
        </p:txBody>
      </p:sp>
      <p:sp>
        <p:nvSpPr>
          <p:cNvPr id="2" name="1 CuadroTexto"/>
          <p:cNvSpPr txBox="1"/>
          <p:nvPr/>
        </p:nvSpPr>
        <p:spPr>
          <a:xfrm>
            <a:off x="1259632" y="5373216"/>
            <a:ext cx="6408712" cy="1015663"/>
          </a:xfrm>
          <a:prstGeom prst="rect">
            <a:avLst/>
          </a:prstGeom>
          <a:noFill/>
        </p:spPr>
        <p:txBody>
          <a:bodyPr wrap="square" rtlCol="0">
            <a:spAutoFit/>
          </a:bodyPr>
          <a:lstStyle/>
          <a:p>
            <a:pPr algn="ctr"/>
            <a:r>
              <a:rPr lang="es-MX" sz="3200" b="1" dirty="0" smtClean="0">
                <a:effectLst>
                  <a:outerShdw blurRad="38100" dist="38100" dir="2700000" algn="tl">
                    <a:srgbClr val="000000">
                      <a:alpha val="43137"/>
                    </a:srgbClr>
                  </a:outerShdw>
                </a:effectLst>
              </a:rPr>
              <a:t>Ing. Luis De Villa Barrera</a:t>
            </a:r>
          </a:p>
          <a:p>
            <a:pPr algn="ctr"/>
            <a:r>
              <a:rPr lang="es-MX" sz="2800" b="1" dirty="0" smtClean="0">
                <a:effectLst>
                  <a:outerShdw blurRad="38100" dist="38100" dir="2700000" algn="tl">
                    <a:srgbClr val="000000">
                      <a:alpha val="43137"/>
                    </a:srgbClr>
                  </a:outerShdw>
                </a:effectLst>
              </a:rPr>
              <a:t>Presidente Municipal de Lerdo, Durango.</a:t>
            </a:r>
            <a:endParaRPr lang="es-MX"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72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237880"/>
            <a:ext cx="9036496" cy="1399032"/>
          </a:xfrm>
        </p:spPr>
        <p:txBody>
          <a:bodyPr>
            <a:normAutofit fontScale="90000"/>
          </a:bodyPr>
          <a:lstStyle/>
          <a:p>
            <a:r>
              <a:rPr lang="es-MX" b="1" dirty="0">
                <a:solidFill>
                  <a:srgbClr val="92D050"/>
                </a:solidFill>
                <a:effectLst>
                  <a:outerShdw blurRad="38100" dist="38100" dir="2700000" algn="tl">
                    <a:srgbClr val="000000">
                      <a:alpha val="43137"/>
                    </a:srgbClr>
                  </a:outerShdw>
                </a:effectLst>
              </a:rPr>
              <a:t>Las pláticas y talleres giraron alrededor de 5 ejes fundamentales </a:t>
            </a:r>
            <a:r>
              <a:rPr lang="es-MX" dirty="0">
                <a:solidFill>
                  <a:srgbClr val="92D050"/>
                </a:solidFill>
                <a:effectLst/>
              </a:rPr>
              <a:t/>
            </a:r>
            <a:br>
              <a:rPr lang="es-MX" dirty="0">
                <a:solidFill>
                  <a:srgbClr val="92D050"/>
                </a:solidFill>
                <a:effectLst/>
              </a:rPr>
            </a:br>
            <a:endParaRPr lang="es-MX" dirty="0">
              <a:solidFill>
                <a:srgbClr val="92D050"/>
              </a:solidFill>
            </a:endParaRPr>
          </a:p>
        </p:txBody>
      </p:sp>
      <p:sp>
        <p:nvSpPr>
          <p:cNvPr id="3" name="2 Marcador de contenido"/>
          <p:cNvSpPr>
            <a:spLocks noGrp="1"/>
          </p:cNvSpPr>
          <p:nvPr>
            <p:ph idx="1"/>
          </p:nvPr>
        </p:nvSpPr>
        <p:spPr>
          <a:xfrm>
            <a:off x="457200" y="2372816"/>
            <a:ext cx="7620000" cy="4800600"/>
          </a:xfrm>
        </p:spPr>
        <p:txBody>
          <a:bodyPr>
            <a:normAutofit/>
          </a:bodyPr>
          <a:lstStyle/>
          <a:p>
            <a:pPr marL="64008" indent="0">
              <a:buNone/>
            </a:pPr>
            <a:r>
              <a:rPr lang="es-MX" sz="2400" b="1" dirty="0">
                <a:effectLst>
                  <a:outerShdw blurRad="38100" dist="38100" dir="2700000" algn="tl">
                    <a:srgbClr val="000000">
                      <a:alpha val="43137"/>
                    </a:srgbClr>
                  </a:outerShdw>
                </a:effectLst>
              </a:rPr>
              <a:t>1.- Identificar el grado de conocimientos sobre su sexualidad, aclarar las dudas y afianzar los conocimientos </a:t>
            </a:r>
            <a:endParaRPr lang="es-MX" sz="2400" b="1" dirty="0" smtClean="0">
              <a:effectLst>
                <a:outerShdw blurRad="38100" dist="38100" dir="2700000" algn="tl">
                  <a:srgbClr val="000000">
                    <a:alpha val="43137"/>
                  </a:srgbClr>
                </a:outerShdw>
              </a:effectLst>
            </a:endParaRPr>
          </a:p>
          <a:p>
            <a:pPr marL="64008" indent="0">
              <a:buNone/>
            </a:pPr>
            <a:endParaRPr lang="es-MX" sz="2400" b="1" dirty="0">
              <a:effectLst>
                <a:outerShdw blurRad="38100" dist="38100" dir="2700000" algn="tl">
                  <a:srgbClr val="000000">
                    <a:alpha val="43137"/>
                  </a:srgbClr>
                </a:outerShdw>
              </a:effectLst>
            </a:endParaRPr>
          </a:p>
          <a:p>
            <a:pPr marL="64008" indent="0">
              <a:buNone/>
            </a:pPr>
            <a:r>
              <a:rPr lang="es-MX" sz="2400" b="1" dirty="0">
                <a:effectLst>
                  <a:outerShdw blurRad="38100" dist="38100" dir="2700000" algn="tl">
                    <a:srgbClr val="000000">
                      <a:alpha val="43137"/>
                    </a:srgbClr>
                  </a:outerShdw>
                </a:effectLst>
              </a:rPr>
              <a:t>2.- Conocer el grado de información sobre las infecciones de transmisión sexual, su frecuencia,   su impacto en la salud   y forma de protegerse para no adquirirlas   </a:t>
            </a:r>
          </a:p>
          <a:p>
            <a:endParaRPr lang="es-MX" sz="2000" dirty="0"/>
          </a:p>
        </p:txBody>
      </p:sp>
      <p:pic>
        <p:nvPicPr>
          <p:cNvPr id="6146" name="Picture 2" descr="C:\Users\cristian\Documents\Fotos Salud Municipal 2015\fotos camara 1\DSC008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5" y="5186387"/>
            <a:ext cx="2228817" cy="169899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cristian\Documents\Fotos Salud Municipal 2015\fotos camara 1\DSC008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5186150"/>
            <a:ext cx="2160240" cy="169923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cristian\Documents\Fotos Salud Municipal 2015\fotos camara 1\DSC007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4724" y="5186387"/>
            <a:ext cx="2285708" cy="1698998"/>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cristian\Documents\Fotos Salud Municipal 2015\fotos camara 1\DSC0075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057"/>
          <a:stretch/>
        </p:blipFill>
        <p:spPr bwMode="auto">
          <a:xfrm>
            <a:off x="2146154" y="5186149"/>
            <a:ext cx="2065805" cy="169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873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96752"/>
            <a:ext cx="8229600" cy="6122152"/>
          </a:xfrm>
        </p:spPr>
        <p:txBody>
          <a:bodyPr>
            <a:normAutofit/>
          </a:bodyPr>
          <a:lstStyle/>
          <a:p>
            <a:pPr marL="64008" indent="0">
              <a:buNone/>
            </a:pPr>
            <a:r>
              <a:rPr lang="es-MX" sz="2400" b="1" dirty="0">
                <a:effectLst>
                  <a:outerShdw blurRad="38100" dist="38100" dir="2700000" algn="tl">
                    <a:srgbClr val="000000">
                      <a:alpha val="43137"/>
                    </a:srgbClr>
                  </a:outerShdw>
                </a:effectLst>
              </a:rPr>
              <a:t>3.- Evaluar el nivel de conocimientos sobre las consecuencias y riesgos de un embarazo a temprana edad, tanto para la pareja como para el Binomio Madre- Hijo </a:t>
            </a:r>
          </a:p>
          <a:p>
            <a:pPr marL="64008" indent="0">
              <a:buNone/>
            </a:pPr>
            <a:r>
              <a:rPr lang="es-MX" sz="2400" b="1" dirty="0">
                <a:effectLst>
                  <a:outerShdw blurRad="38100" dist="38100" dir="2700000" algn="tl">
                    <a:srgbClr val="000000">
                      <a:alpha val="43137"/>
                    </a:srgbClr>
                  </a:outerShdw>
                </a:effectLst>
              </a:rPr>
              <a:t>4.-  Consolidar los conocimientos sobre los 4 temas fundamentales: sexualidad, riesgos y consecuencias </a:t>
            </a:r>
            <a:r>
              <a:rPr lang="es-MX" sz="2400" b="1" dirty="0" smtClean="0">
                <a:effectLst>
                  <a:outerShdw blurRad="38100" dist="38100" dir="2700000" algn="tl">
                    <a:srgbClr val="000000">
                      <a:alpha val="43137"/>
                    </a:srgbClr>
                  </a:outerShdw>
                </a:effectLst>
              </a:rPr>
              <a:t>, Infecciones de transmisión sexual (ITS) </a:t>
            </a:r>
            <a:r>
              <a:rPr lang="es-MX" sz="2400" b="1" dirty="0">
                <a:effectLst>
                  <a:outerShdw blurRad="38100" dist="38100" dir="2700000" algn="tl">
                    <a:srgbClr val="000000">
                      <a:alpha val="43137"/>
                    </a:srgbClr>
                  </a:outerShdw>
                </a:effectLst>
              </a:rPr>
              <a:t>y manera de </a:t>
            </a:r>
            <a:r>
              <a:rPr lang="es-MX" sz="2400" b="1" dirty="0" smtClean="0">
                <a:effectLst>
                  <a:outerShdw blurRad="38100" dist="38100" dir="2700000" algn="tl">
                    <a:srgbClr val="000000">
                      <a:alpha val="43137"/>
                    </a:srgbClr>
                  </a:outerShdw>
                </a:effectLst>
              </a:rPr>
              <a:t>prevenirlas.</a:t>
            </a:r>
            <a:endParaRPr lang="es-MX" sz="2400" b="1" dirty="0">
              <a:effectLst>
                <a:outerShdw blurRad="38100" dist="38100" dir="2700000" algn="tl">
                  <a:srgbClr val="000000">
                    <a:alpha val="43137"/>
                  </a:srgbClr>
                </a:outerShdw>
              </a:effectLst>
            </a:endParaRPr>
          </a:p>
          <a:p>
            <a:pPr marL="64008" indent="0">
              <a:buNone/>
            </a:pPr>
            <a:r>
              <a:rPr lang="es-MX" sz="2400" b="1" dirty="0" smtClean="0">
                <a:effectLst>
                  <a:outerShdw blurRad="38100" dist="38100" dir="2700000" algn="tl">
                    <a:srgbClr val="000000">
                      <a:alpha val="43137"/>
                    </a:srgbClr>
                  </a:outerShdw>
                </a:effectLst>
              </a:rPr>
              <a:t>5</a:t>
            </a:r>
            <a:r>
              <a:rPr lang="es-MX" sz="2400" b="1" dirty="0">
                <a:effectLst>
                  <a:outerShdw blurRad="38100" dist="38100" dir="2700000" algn="tl">
                    <a:srgbClr val="000000">
                      <a:alpha val="43137"/>
                    </a:srgbClr>
                  </a:outerShdw>
                </a:effectLst>
              </a:rPr>
              <a:t>.- </a:t>
            </a:r>
            <a:r>
              <a:rPr lang="es-MX" sz="2400" b="1" dirty="0" smtClean="0">
                <a:effectLst>
                  <a:outerShdw blurRad="38100" dist="38100" dir="2700000" algn="tl">
                    <a:srgbClr val="000000">
                      <a:alpha val="43137"/>
                    </a:srgbClr>
                  </a:outerShdw>
                </a:effectLst>
              </a:rPr>
              <a:t>Promover </a:t>
            </a:r>
            <a:r>
              <a:rPr lang="es-MX" sz="2400" b="1" dirty="0">
                <a:effectLst>
                  <a:outerShdw blurRad="38100" dist="38100" dir="2700000" algn="tl">
                    <a:srgbClr val="000000">
                      <a:alpha val="43137"/>
                    </a:srgbClr>
                  </a:outerShdw>
                </a:effectLst>
              </a:rPr>
              <a:t>la actividad física entre los alumnos y el hábito de la lectura.</a:t>
            </a:r>
          </a:p>
          <a:p>
            <a:endParaRPr lang="es-MX" sz="2000" dirty="0"/>
          </a:p>
        </p:txBody>
      </p:sp>
      <p:pic>
        <p:nvPicPr>
          <p:cNvPr id="7171" name="Picture 3" descr="C:\Users\cristian\Documents\Fotos Salud Municipal 2015\fotos camara 2\2015-06-22 11.53.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5186386"/>
            <a:ext cx="2232248" cy="16741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cristian\Documents\Fotos Salud Municipal 2015\fotos camara 2\2015-06-22 11.54.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9167" y="5186386"/>
            <a:ext cx="2228817" cy="167161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cristian\Documents\Fotos Salud Municipal 2015\fotos camara 2\2015-06-22 11.49.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5177367"/>
            <a:ext cx="230425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cristian\Documents\Fotos Salud Municipal 2015\fotos camara 2\2015-05-27 11.48.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186386"/>
            <a:ext cx="2199167" cy="164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357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517" y="836712"/>
            <a:ext cx="7620000" cy="1143000"/>
          </a:xfrm>
        </p:spPr>
        <p:txBody>
          <a:bodyPr>
            <a:normAutofit/>
          </a:bodyPr>
          <a:lstStyle/>
          <a:p>
            <a:pPr algn="ctr"/>
            <a:r>
              <a:rPr lang="es-MX" sz="4800" b="1" dirty="0">
                <a:solidFill>
                  <a:srgbClr val="92D050"/>
                </a:solidFill>
                <a:effectLst/>
              </a:rPr>
              <a:t>METODOLOGIA </a:t>
            </a:r>
            <a:endParaRPr lang="es-MX" sz="4800" dirty="0">
              <a:solidFill>
                <a:srgbClr val="92D050"/>
              </a:solidFill>
            </a:endParaRPr>
          </a:p>
        </p:txBody>
      </p:sp>
      <p:sp>
        <p:nvSpPr>
          <p:cNvPr id="3" name="2 Marcador de contenido"/>
          <p:cNvSpPr>
            <a:spLocks noGrp="1"/>
          </p:cNvSpPr>
          <p:nvPr>
            <p:ph idx="1"/>
          </p:nvPr>
        </p:nvSpPr>
        <p:spPr>
          <a:xfrm>
            <a:off x="395536" y="2041376"/>
            <a:ext cx="7620000" cy="5132040"/>
          </a:xfrm>
        </p:spPr>
        <p:txBody>
          <a:bodyPr>
            <a:normAutofit/>
          </a:bodyPr>
          <a:lstStyle/>
          <a:p>
            <a:pPr lvl="0"/>
            <a:r>
              <a:rPr lang="es-MX" sz="2000" b="1" dirty="0">
                <a:effectLst>
                  <a:outerShdw blurRad="38100" dist="38100" dir="2700000" algn="tl">
                    <a:srgbClr val="000000">
                      <a:alpha val="43137"/>
                    </a:srgbClr>
                  </a:outerShdw>
                </a:effectLst>
              </a:rPr>
              <a:t>Aplicación de encuestas sobre los conocimientos que el adolescente debe de tener sobre su sexualidad así como los riesgos y consecuencias de un embarazo adolescente </a:t>
            </a:r>
            <a:r>
              <a:rPr lang="es-MX" sz="2000" b="1" dirty="0" smtClean="0">
                <a:effectLst>
                  <a:outerShdw blurRad="38100" dist="38100" dir="2700000" algn="tl">
                    <a:srgbClr val="000000">
                      <a:alpha val="43137"/>
                    </a:srgbClr>
                  </a:outerShdw>
                </a:effectLst>
              </a:rPr>
              <a:t>.</a:t>
            </a:r>
          </a:p>
          <a:p>
            <a:pPr lvl="0"/>
            <a:endParaRPr lang="es-MX" sz="2000" b="1" dirty="0">
              <a:effectLst>
                <a:outerShdw blurRad="38100" dist="38100" dir="2700000" algn="tl">
                  <a:srgbClr val="000000">
                    <a:alpha val="43137"/>
                  </a:srgbClr>
                </a:outerShdw>
              </a:effectLst>
            </a:endParaRPr>
          </a:p>
          <a:p>
            <a:pPr lvl="0"/>
            <a:r>
              <a:rPr lang="es-MX" sz="2000" b="1" dirty="0">
                <a:effectLst>
                  <a:outerShdw blurRad="38100" dist="38100" dir="2700000" algn="tl">
                    <a:srgbClr val="000000">
                      <a:alpha val="43137"/>
                    </a:srgbClr>
                  </a:outerShdw>
                </a:effectLst>
              </a:rPr>
              <a:t>Pláticas y talleres sobre los problemas de la edad adolescente, prevención de ITS y riesgos y consecuencias de un embarazo </a:t>
            </a:r>
            <a:r>
              <a:rPr lang="es-MX" sz="2000" b="1" dirty="0" smtClean="0">
                <a:effectLst>
                  <a:outerShdw blurRad="38100" dist="38100" dir="2700000" algn="tl">
                    <a:srgbClr val="000000">
                      <a:alpha val="43137"/>
                    </a:srgbClr>
                  </a:outerShdw>
                </a:effectLst>
              </a:rPr>
              <a:t>a temprana edad. </a:t>
            </a:r>
            <a:endParaRPr lang="es-MX" sz="2000" b="1" dirty="0">
              <a:effectLst>
                <a:outerShdw blurRad="38100" dist="38100" dir="2700000" algn="tl">
                  <a:srgbClr val="000000">
                    <a:alpha val="43137"/>
                  </a:srgbClr>
                </a:outerShdw>
              </a:effectLst>
            </a:endParaRPr>
          </a:p>
          <a:p>
            <a:endParaRPr lang="es-MX" sz="1800" dirty="0"/>
          </a:p>
        </p:txBody>
      </p:sp>
      <p:pic>
        <p:nvPicPr>
          <p:cNvPr id="8196" name="Picture 4" descr="C:\Users\cristian\Documents\Fotos Salud Municipal 2015\fotos camara 1\DSC008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7578" y="5301208"/>
            <a:ext cx="2150092" cy="161256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cristian\Documents\Fotos Salud Municipal 2015\fotos camara 1\DSC008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01208"/>
            <a:ext cx="2069085" cy="155181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cristian\Documents\Fotos Salud Municipal 2015\fotos camara 1\DSC009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863223" y="5502779"/>
            <a:ext cx="1612569" cy="1209427"/>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cristian\Documents\Fotos Salud Municipal 2015\fotos camara 1\DSC009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2471" y="5301208"/>
            <a:ext cx="2150092" cy="161256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cristian\Documents\Fotos Salud Municipal 2015\fotos camara 1\DSC0116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989" r="16188"/>
          <a:stretch/>
        </p:blipFill>
        <p:spPr bwMode="auto">
          <a:xfrm>
            <a:off x="7108349" y="5301208"/>
            <a:ext cx="1398119" cy="164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727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11304"/>
            <a:ext cx="8229600" cy="6194160"/>
          </a:xfrm>
        </p:spPr>
        <p:txBody>
          <a:bodyPr>
            <a:normAutofit/>
          </a:bodyPr>
          <a:lstStyle/>
          <a:p>
            <a:pPr lvl="0"/>
            <a:r>
              <a:rPr lang="es-MX" sz="2000" b="1" dirty="0">
                <a:effectLst>
                  <a:outerShdw blurRad="38100" dist="38100" dir="2700000" algn="tl">
                    <a:srgbClr val="000000">
                      <a:alpha val="43137"/>
                    </a:srgbClr>
                  </a:outerShdw>
                </a:effectLst>
              </a:rPr>
              <a:t>Control prenatal de embarazadas adolescentes y censo actualizada de </a:t>
            </a:r>
            <a:r>
              <a:rPr lang="es-MX" sz="2000" b="1" dirty="0" smtClean="0">
                <a:effectLst>
                  <a:outerShdw blurRad="38100" dist="38100" dir="2700000" algn="tl">
                    <a:srgbClr val="000000">
                      <a:alpha val="43137"/>
                    </a:srgbClr>
                  </a:outerShdw>
                </a:effectLst>
              </a:rPr>
              <a:t>número </a:t>
            </a:r>
            <a:r>
              <a:rPr lang="es-MX" sz="2000" b="1" dirty="0">
                <a:effectLst>
                  <a:outerShdw blurRad="38100" dist="38100" dir="2700000" algn="tl">
                    <a:srgbClr val="000000">
                      <a:alpha val="43137"/>
                    </a:srgbClr>
                  </a:outerShdw>
                </a:effectLst>
              </a:rPr>
              <a:t>de embarazadas en </a:t>
            </a:r>
            <a:r>
              <a:rPr lang="es-MX" sz="2000" b="1" dirty="0" smtClean="0">
                <a:effectLst>
                  <a:outerShdw blurRad="38100" dist="38100" dir="2700000" algn="tl">
                    <a:srgbClr val="000000">
                      <a:alpha val="43137"/>
                    </a:srgbClr>
                  </a:outerShdw>
                </a:effectLst>
              </a:rPr>
              <a:t>control. </a:t>
            </a:r>
          </a:p>
          <a:p>
            <a:pPr marL="64008" lvl="0" indent="0">
              <a:buNone/>
            </a:pPr>
            <a:endParaRPr lang="es-MX" sz="2000" b="1" dirty="0">
              <a:effectLst>
                <a:outerShdw blurRad="38100" dist="38100" dir="2700000" algn="tl">
                  <a:srgbClr val="000000">
                    <a:alpha val="43137"/>
                  </a:srgbClr>
                </a:outerShdw>
              </a:effectLst>
            </a:endParaRPr>
          </a:p>
          <a:p>
            <a:pPr lvl="0"/>
            <a:r>
              <a:rPr lang="es-MX" sz="2000" b="1" dirty="0">
                <a:effectLst>
                  <a:outerShdw blurRad="38100" dist="38100" dir="2700000" algn="tl">
                    <a:srgbClr val="000000">
                      <a:alpha val="43137"/>
                    </a:srgbClr>
                  </a:outerShdw>
                </a:effectLst>
              </a:rPr>
              <a:t>Activación física a través de la integración de un grupo de zumba en cada escuela y dotación de material </a:t>
            </a:r>
            <a:r>
              <a:rPr lang="es-MX" sz="2000" b="1" dirty="0" smtClean="0">
                <a:effectLst>
                  <a:outerShdw blurRad="38100" dist="38100" dir="2700000" algn="tl">
                    <a:srgbClr val="000000">
                      <a:alpha val="43137"/>
                    </a:srgbClr>
                  </a:outerShdw>
                </a:effectLst>
              </a:rPr>
              <a:t>deportivo, licras y playeras.</a:t>
            </a:r>
          </a:p>
          <a:p>
            <a:pPr marL="64008" lvl="0" indent="0">
              <a:buNone/>
            </a:pPr>
            <a:endParaRPr lang="es-MX" sz="2000" b="1" dirty="0">
              <a:effectLst>
                <a:outerShdw blurRad="38100" dist="38100" dir="2700000" algn="tl">
                  <a:srgbClr val="000000">
                    <a:alpha val="43137"/>
                  </a:srgbClr>
                </a:outerShdw>
              </a:effectLst>
            </a:endParaRPr>
          </a:p>
          <a:p>
            <a:pPr lvl="0"/>
            <a:r>
              <a:rPr lang="es-MX" sz="2000" b="1" dirty="0">
                <a:effectLst>
                  <a:outerShdw blurRad="38100" dist="38100" dir="2700000" algn="tl">
                    <a:srgbClr val="000000">
                      <a:alpha val="43137"/>
                    </a:srgbClr>
                  </a:outerShdw>
                </a:effectLst>
              </a:rPr>
              <a:t>Pláticas sobre el perfil del estudiante así como de principios y valores </a:t>
            </a:r>
            <a:r>
              <a:rPr lang="es-MX" sz="2000" b="1" dirty="0" smtClean="0">
                <a:effectLst>
                  <a:outerShdw blurRad="38100" dist="38100" dir="2700000" algn="tl">
                    <a:srgbClr val="000000">
                      <a:alpha val="43137"/>
                    </a:srgbClr>
                  </a:outerShdw>
                </a:effectLst>
              </a:rPr>
              <a:t>fundamentales. </a:t>
            </a:r>
            <a:endParaRPr lang="es-MX" sz="2000" b="1" dirty="0">
              <a:effectLst>
                <a:outerShdw blurRad="38100" dist="38100" dir="2700000" algn="tl">
                  <a:srgbClr val="000000">
                    <a:alpha val="43137"/>
                  </a:srgbClr>
                </a:outerShdw>
              </a:effectLst>
            </a:endParaRPr>
          </a:p>
          <a:p>
            <a:endParaRPr lang="es-MX" sz="1800" dirty="0"/>
          </a:p>
        </p:txBody>
      </p:sp>
      <p:pic>
        <p:nvPicPr>
          <p:cNvPr id="9218" name="Picture 2" descr="C:\Users\cristian\Documents\Fotos Salud Municipal 2015\fotos camara 1\DSC0087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890" t="1575" r="14016" b="-1575"/>
          <a:stretch/>
        </p:blipFill>
        <p:spPr bwMode="auto">
          <a:xfrm>
            <a:off x="0" y="5229200"/>
            <a:ext cx="1272540" cy="167161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cristian\Documents\Fotos Salud Municipal 2015\fotos camara 1\DSC0112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84" r="10354"/>
          <a:stretch/>
        </p:blipFill>
        <p:spPr bwMode="auto">
          <a:xfrm>
            <a:off x="7115175" y="5228977"/>
            <a:ext cx="1345257" cy="162902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cristian\Documents\Fotos Salud Municipal 2015\fotos camara 1\DSC0119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52" t="467" r="-4427" b="-467"/>
          <a:stretch/>
        </p:blipFill>
        <p:spPr bwMode="auto">
          <a:xfrm>
            <a:off x="5076056" y="5229200"/>
            <a:ext cx="2143563" cy="167161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cristian\Documents\Fotos Salud Municipal 2015\fotos camara 1\DSC0124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3457" y="5228977"/>
            <a:ext cx="2172030" cy="1629023"/>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cristian\Documents\Fotos Salud Municipal 2015\fotos camara 1\DSC0070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1187623" y="5229200"/>
            <a:ext cx="1883701" cy="16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467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195280"/>
            <a:ext cx="8229600" cy="6050144"/>
          </a:xfrm>
        </p:spPr>
        <p:txBody>
          <a:bodyPr>
            <a:normAutofit/>
          </a:bodyPr>
          <a:lstStyle/>
          <a:p>
            <a:pPr lvl="0"/>
            <a:r>
              <a:rPr lang="es-MX" sz="2400" b="1" dirty="0">
                <a:effectLst>
                  <a:outerShdw blurRad="38100" dist="38100" dir="2700000" algn="tl">
                    <a:srgbClr val="000000">
                      <a:alpha val="43137"/>
                    </a:srgbClr>
                  </a:outerShdw>
                </a:effectLst>
              </a:rPr>
              <a:t> Dotación de material bibliográfico (LIBROS) </a:t>
            </a:r>
            <a:r>
              <a:rPr lang="es-MX" sz="2400" b="1" dirty="0" smtClean="0">
                <a:effectLst>
                  <a:outerShdw blurRad="38100" dist="38100" dir="2700000" algn="tl">
                    <a:srgbClr val="000000">
                      <a:alpha val="43137"/>
                    </a:srgbClr>
                  </a:outerShdw>
                </a:effectLst>
              </a:rPr>
              <a:t>de </a:t>
            </a:r>
            <a:r>
              <a:rPr lang="es-MX" sz="2400" b="1" dirty="0">
                <a:effectLst>
                  <a:outerShdw blurRad="38100" dist="38100" dir="2700000" algn="tl">
                    <a:srgbClr val="000000">
                      <a:alpha val="43137"/>
                    </a:srgbClr>
                  </a:outerShdw>
                </a:effectLst>
              </a:rPr>
              <a:t>apoyo como premiación a los alumnos más participativos con un  objetivo adicional, fomentar la </a:t>
            </a:r>
            <a:r>
              <a:rPr lang="es-MX" sz="2400" b="1" dirty="0" smtClean="0">
                <a:effectLst>
                  <a:outerShdw blurRad="38100" dist="38100" dir="2700000" algn="tl">
                    <a:srgbClr val="000000">
                      <a:alpha val="43137"/>
                    </a:srgbClr>
                  </a:outerShdw>
                </a:effectLst>
              </a:rPr>
              <a:t>lectura. </a:t>
            </a:r>
            <a:endParaRPr lang="es-MX" sz="2400" b="1" dirty="0">
              <a:effectLst>
                <a:outerShdw blurRad="38100" dist="38100" dir="2700000" algn="tl">
                  <a:srgbClr val="000000">
                    <a:alpha val="43137"/>
                  </a:srgbClr>
                </a:outerShdw>
              </a:effectLst>
            </a:endParaRPr>
          </a:p>
          <a:p>
            <a:pPr marL="114300" lvl="0" indent="0">
              <a:buNone/>
            </a:pPr>
            <a:endParaRPr lang="es-MX" sz="2400" b="1" dirty="0">
              <a:effectLst>
                <a:outerShdw blurRad="38100" dist="38100" dir="2700000" algn="tl">
                  <a:srgbClr val="000000">
                    <a:alpha val="43137"/>
                  </a:srgbClr>
                </a:outerShdw>
              </a:effectLst>
            </a:endParaRPr>
          </a:p>
          <a:p>
            <a:pPr marL="64008" lvl="0" indent="0">
              <a:buNone/>
            </a:pPr>
            <a:r>
              <a:rPr lang="es-MX" sz="2400" b="1" dirty="0" smtClean="0">
                <a:effectLst>
                  <a:outerShdw blurRad="38100" dist="38100" dir="2700000" algn="tl">
                    <a:srgbClr val="000000">
                      <a:alpha val="43137"/>
                    </a:srgbClr>
                  </a:outerShdw>
                </a:effectLst>
              </a:rPr>
              <a:t>   </a:t>
            </a:r>
            <a:endParaRPr lang="es-MX" sz="2400" b="1" dirty="0">
              <a:effectLst>
                <a:outerShdw blurRad="38100" dist="38100" dir="2700000" algn="tl">
                  <a:srgbClr val="000000">
                    <a:alpha val="43137"/>
                  </a:srgbClr>
                </a:outerShdw>
              </a:effectLst>
            </a:endParaRPr>
          </a:p>
          <a:p>
            <a:pPr lvl="0"/>
            <a:r>
              <a:rPr lang="es-MX" sz="2400" b="1" dirty="0">
                <a:effectLst>
                  <a:outerShdw blurRad="38100" dist="38100" dir="2700000" algn="tl">
                    <a:srgbClr val="000000">
                      <a:alpha val="43137"/>
                    </a:srgbClr>
                  </a:outerShdw>
                </a:effectLst>
              </a:rPr>
              <a:t>Ferias de la salud conjuntando la actividad con el programa de la alcaldía contigo en las colonias y comunidades  circunvecinas a las </a:t>
            </a:r>
            <a:r>
              <a:rPr lang="es-MX" sz="2400" b="1" dirty="0" smtClean="0">
                <a:effectLst>
                  <a:outerShdw blurRad="38100" dist="38100" dir="2700000" algn="tl">
                    <a:srgbClr val="000000">
                      <a:alpha val="43137"/>
                    </a:srgbClr>
                  </a:outerShdw>
                </a:effectLst>
              </a:rPr>
              <a:t>escuelas. </a:t>
            </a:r>
            <a:endParaRPr lang="es-MX" sz="2400" b="1" dirty="0">
              <a:effectLst>
                <a:outerShdw blurRad="38100" dist="38100" dir="2700000" algn="tl">
                  <a:srgbClr val="000000">
                    <a:alpha val="43137"/>
                  </a:srgbClr>
                </a:outerShdw>
              </a:effectLst>
            </a:endParaRPr>
          </a:p>
          <a:p>
            <a:endParaRPr lang="es-MX" sz="2000" dirty="0"/>
          </a:p>
        </p:txBody>
      </p:sp>
      <p:pic>
        <p:nvPicPr>
          <p:cNvPr id="5" name="Picture 5" descr="C:\Users\cristian\Documents\Fotos Salud Municipal 2015\fotos camara 1\DSC0121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56" t="25965" r="22182"/>
          <a:stretch/>
        </p:blipFill>
        <p:spPr bwMode="auto">
          <a:xfrm>
            <a:off x="0" y="5229200"/>
            <a:ext cx="1911466"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cristian\Desktop\Escuelas\_SC010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5229202"/>
            <a:ext cx="2171731" cy="162879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cristian\Desktop\Escuelas\_SC010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1403" y="5229202"/>
            <a:ext cx="2171731" cy="1628798"/>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cristian\Documents\Fotos Salud Municipal 2015\fotos camara 1\DSC012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775"/>
          <a:stretch/>
        </p:blipFill>
        <p:spPr bwMode="auto">
          <a:xfrm>
            <a:off x="5941762" y="5229200"/>
            <a:ext cx="2518670" cy="16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042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1176" y="1340768"/>
            <a:ext cx="8147248" cy="5906128"/>
          </a:xfrm>
        </p:spPr>
        <p:txBody>
          <a:bodyPr>
            <a:normAutofit/>
          </a:bodyPr>
          <a:lstStyle/>
          <a:p>
            <a:pPr lvl="0"/>
            <a:r>
              <a:rPr lang="es-MX" sz="2400" b="1" dirty="0">
                <a:effectLst>
                  <a:outerShdw blurRad="38100" dist="38100" dir="2700000" algn="tl">
                    <a:srgbClr val="000000">
                      <a:alpha val="43137"/>
                    </a:srgbClr>
                  </a:outerShdw>
                </a:effectLst>
              </a:rPr>
              <a:t>Impacto de las adicciones en el Binomio Madre- </a:t>
            </a:r>
            <a:r>
              <a:rPr lang="es-MX" sz="2400" b="1" dirty="0" smtClean="0">
                <a:effectLst>
                  <a:outerShdw blurRad="38100" dist="38100" dir="2700000" algn="tl">
                    <a:srgbClr val="000000">
                      <a:alpha val="43137"/>
                    </a:srgbClr>
                  </a:outerShdw>
                </a:effectLst>
              </a:rPr>
              <a:t>Hijo.</a:t>
            </a:r>
          </a:p>
          <a:p>
            <a:pPr marL="64008" lvl="0" indent="0">
              <a:buNone/>
            </a:pPr>
            <a:endParaRPr lang="es-MX" sz="2400" b="1" dirty="0">
              <a:effectLst>
                <a:outerShdw blurRad="38100" dist="38100" dir="2700000" algn="tl">
                  <a:srgbClr val="000000">
                    <a:alpha val="43137"/>
                  </a:srgbClr>
                </a:outerShdw>
              </a:effectLst>
            </a:endParaRPr>
          </a:p>
          <a:p>
            <a:pPr lvl="0"/>
            <a:r>
              <a:rPr lang="es-MX" sz="2400" b="1" dirty="0">
                <a:effectLst>
                  <a:outerShdw blurRad="38100" dist="38100" dir="2700000" algn="tl">
                    <a:srgbClr val="000000">
                      <a:alpha val="43137"/>
                    </a:srgbClr>
                  </a:outerShdw>
                </a:effectLst>
              </a:rPr>
              <a:t>Proyección de películas de debate relacionadas con el </a:t>
            </a:r>
            <a:r>
              <a:rPr lang="es-MX" sz="2400" b="1" dirty="0" smtClean="0">
                <a:effectLst>
                  <a:outerShdw blurRad="38100" dist="38100" dir="2700000" algn="tl">
                    <a:srgbClr val="000000">
                      <a:alpha val="43137"/>
                    </a:srgbClr>
                  </a:outerShdw>
                </a:effectLst>
              </a:rPr>
              <a:t>tema.</a:t>
            </a:r>
          </a:p>
          <a:p>
            <a:pPr marL="64008" lvl="0" indent="0">
              <a:buNone/>
            </a:pPr>
            <a:endParaRPr lang="es-MX" sz="2400" b="1" dirty="0" smtClean="0">
              <a:effectLst>
                <a:outerShdw blurRad="38100" dist="38100" dir="2700000" algn="tl">
                  <a:srgbClr val="000000">
                    <a:alpha val="43137"/>
                  </a:srgbClr>
                </a:outerShdw>
              </a:effectLst>
            </a:endParaRPr>
          </a:p>
          <a:p>
            <a:r>
              <a:rPr lang="es-MX" sz="2400" b="1" dirty="0">
                <a:effectLst>
                  <a:outerShdw blurRad="38100" dist="38100" dir="2700000" algn="tl">
                    <a:srgbClr val="000000">
                      <a:alpha val="43137"/>
                    </a:srgbClr>
                  </a:outerShdw>
                </a:effectLst>
              </a:rPr>
              <a:t>Dotación de malla sombras para la protección de la comunidad escolar durante la activación física y para otro tipo de actividades que llevan a efecto bajo sus </a:t>
            </a:r>
            <a:r>
              <a:rPr lang="es-MX" sz="2400" b="1" dirty="0" smtClean="0">
                <a:effectLst>
                  <a:outerShdw blurRad="38100" dist="38100" dir="2700000" algn="tl">
                    <a:srgbClr val="000000">
                      <a:alpha val="43137"/>
                    </a:srgbClr>
                  </a:outerShdw>
                </a:effectLst>
              </a:rPr>
              <a:t>domos. </a:t>
            </a:r>
            <a:endParaRPr lang="es-MX" sz="2400" b="1" dirty="0">
              <a:effectLst>
                <a:outerShdw blurRad="38100" dist="38100" dir="2700000" algn="tl">
                  <a:srgbClr val="000000">
                    <a:alpha val="43137"/>
                  </a:srgbClr>
                </a:outerShdw>
              </a:effectLst>
            </a:endParaRPr>
          </a:p>
          <a:p>
            <a:pPr lvl="0"/>
            <a:endParaRPr lang="es-MX" sz="2000" dirty="0"/>
          </a:p>
        </p:txBody>
      </p:sp>
      <p:pic>
        <p:nvPicPr>
          <p:cNvPr id="5" name="Picture 3" descr="C:\Users\cristian\Desktop\xD\DSC026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405"/>
          <a:stretch/>
        </p:blipFill>
        <p:spPr bwMode="auto">
          <a:xfrm>
            <a:off x="4457635" y="5186387"/>
            <a:ext cx="4002797" cy="16716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ristian\Desktop\Escuelas\DSC009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5186387"/>
            <a:ext cx="2228817" cy="1671613"/>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cristian\Desktop\Escuelas\_SC010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818" y="5186387"/>
            <a:ext cx="2228818" cy="167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766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528" y="2204864"/>
            <a:ext cx="8856984" cy="3046988"/>
          </a:xfrm>
          <a:prstGeom prst="rect">
            <a:avLst/>
          </a:prstGeom>
        </p:spPr>
        <p:txBody>
          <a:bodyPr wrap="square">
            <a:spAutoFit/>
          </a:bodyPr>
          <a:lstStyle/>
          <a:p>
            <a:pPr algn="ctr"/>
            <a:r>
              <a:rPr lang="es-MX" sz="4800" b="1" dirty="0" smtClean="0">
                <a:solidFill>
                  <a:srgbClr val="92D050"/>
                </a:solidFill>
                <a:effectLst>
                  <a:outerShdw blurRad="38100" dist="38100" dir="2700000" algn="tl">
                    <a:srgbClr val="000000">
                      <a:alpha val="43137"/>
                    </a:srgbClr>
                  </a:outerShdw>
                </a:effectLst>
              </a:rPr>
              <a:t>RESULTADOS DE ENCUESTAS SOBRE  CONOCIMIENTOS DE CONSECUENCIAS Y RIESGOS DE UN EMBARAZO ADOLESCENTE</a:t>
            </a:r>
            <a:endParaRPr lang="es-MX" sz="4800" b="1"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1616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434" t="28980" r="23567" b="9813"/>
          <a:stretch/>
        </p:blipFill>
        <p:spPr bwMode="auto">
          <a:xfrm>
            <a:off x="611560" y="1251283"/>
            <a:ext cx="7344816" cy="526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462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69" t="27066" r="34773" b="15765"/>
          <a:stretch/>
        </p:blipFill>
        <p:spPr bwMode="auto">
          <a:xfrm>
            <a:off x="2627784" y="1593439"/>
            <a:ext cx="4573008" cy="392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328" t="58342" r="24977" b="24984"/>
          <a:stretch/>
        </p:blipFill>
        <p:spPr bwMode="auto">
          <a:xfrm>
            <a:off x="1043608" y="4293096"/>
            <a:ext cx="126609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5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25" t="27179" r="26225" b="18352"/>
          <a:stretch/>
        </p:blipFill>
        <p:spPr bwMode="auto">
          <a:xfrm>
            <a:off x="0" y="0"/>
            <a:ext cx="4546847"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12" t="25647" r="21763" b="18658"/>
          <a:stretch/>
        </p:blipFill>
        <p:spPr bwMode="auto">
          <a:xfrm>
            <a:off x="3422590" y="3140968"/>
            <a:ext cx="5037842" cy="347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254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6576" y="845840"/>
            <a:ext cx="4667672" cy="1143000"/>
          </a:xfrm>
        </p:spPr>
        <p:txBody>
          <a:bodyPr/>
          <a:lstStyle/>
          <a:p>
            <a:r>
              <a:rPr lang="es-MX" dirty="0" smtClean="0"/>
              <a:t>LERDO, DURANGO</a:t>
            </a:r>
            <a:endParaRPr lang="es-MX" dirty="0"/>
          </a:p>
        </p:txBody>
      </p:sp>
      <p:sp>
        <p:nvSpPr>
          <p:cNvPr id="3" name="2 Marcador de contenido"/>
          <p:cNvSpPr>
            <a:spLocks noGrp="1"/>
          </p:cNvSpPr>
          <p:nvPr>
            <p:ph idx="1"/>
          </p:nvPr>
        </p:nvSpPr>
        <p:spPr>
          <a:xfrm>
            <a:off x="4427984" y="1772816"/>
            <a:ext cx="3865240" cy="4627984"/>
          </a:xfrm>
        </p:spPr>
        <p:txBody>
          <a:bodyPr/>
          <a:lstStyle/>
          <a:p>
            <a:r>
              <a:rPr lang="es-MX" dirty="0"/>
              <a:t>El municipio de Lerdo cuenta con una extensión de 1,868.80 kilómetros, que representan el 1.7% de la superficie del estado de Durango</a:t>
            </a:r>
            <a:r>
              <a:rPr lang="es-MX" dirty="0" smtClean="0"/>
              <a:t>.</a:t>
            </a:r>
          </a:p>
          <a:p>
            <a:r>
              <a:rPr lang="es-MX" dirty="0"/>
              <a:t>Colinda al norte con los municipios de </a:t>
            </a:r>
            <a:r>
              <a:rPr lang="es-MX" dirty="0" err="1"/>
              <a:t>Mapimí</a:t>
            </a:r>
            <a:r>
              <a:rPr lang="es-MX" dirty="0"/>
              <a:t> y Gómez Palacio; al sur con el municipio de </a:t>
            </a:r>
            <a:r>
              <a:rPr lang="es-MX" dirty="0" err="1"/>
              <a:t>Cuencamé</a:t>
            </a:r>
            <a:r>
              <a:rPr lang="es-MX" dirty="0"/>
              <a:t>; al oriente con el municipio de Gómez Palacio y el estado de Coahuila</a:t>
            </a:r>
          </a:p>
        </p:txBody>
      </p:sp>
      <p:pic>
        <p:nvPicPr>
          <p:cNvPr id="1026" name="Picture 2" descr="Municipio Ler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32856"/>
            <a:ext cx="338137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45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732" t="29926" r="27816" b="14780"/>
          <a:stretch/>
        </p:blipFill>
        <p:spPr bwMode="auto">
          <a:xfrm>
            <a:off x="0" y="43543"/>
            <a:ext cx="4262942" cy="396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933" t="29739" r="32612" b="16389"/>
          <a:stretch/>
        </p:blipFill>
        <p:spPr bwMode="auto">
          <a:xfrm>
            <a:off x="2915817" y="2420888"/>
            <a:ext cx="5515292" cy="440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69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89" t="29760" r="32046" b="15116"/>
          <a:stretch/>
        </p:blipFill>
        <p:spPr bwMode="auto">
          <a:xfrm>
            <a:off x="1691680" y="1800402"/>
            <a:ext cx="5405040" cy="362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659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528" y="2204864"/>
            <a:ext cx="8856984" cy="830997"/>
          </a:xfrm>
          <a:prstGeom prst="rect">
            <a:avLst/>
          </a:prstGeom>
        </p:spPr>
        <p:txBody>
          <a:bodyPr wrap="square">
            <a:spAutoFit/>
          </a:bodyPr>
          <a:lstStyle/>
          <a:p>
            <a:pPr algn="ctr"/>
            <a:r>
              <a:rPr lang="es-MX" sz="4800" b="1" dirty="0" smtClean="0">
                <a:solidFill>
                  <a:srgbClr val="92D050"/>
                </a:solidFill>
                <a:effectLst>
                  <a:outerShdw blurRad="38100" dist="38100" dir="2700000" algn="tl">
                    <a:srgbClr val="000000">
                      <a:alpha val="43137"/>
                    </a:srgbClr>
                  </a:outerShdw>
                </a:effectLst>
              </a:rPr>
              <a:t>RESULTADOS OBTENIDOS</a:t>
            </a:r>
            <a:endParaRPr lang="es-MX" sz="4800" b="1"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4548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7620000" cy="1143000"/>
          </a:xfrm>
        </p:spPr>
        <p:txBody>
          <a:bodyPr/>
          <a:lstStyle/>
          <a:p>
            <a:r>
              <a:rPr lang="es-MX" sz="3200" dirty="0" smtClean="0"/>
              <a:t>Disminución de Embarazos en Adolescentes</a:t>
            </a:r>
            <a:br>
              <a:rPr lang="es-MX" sz="3200" dirty="0" smtClean="0"/>
            </a:br>
            <a:r>
              <a:rPr lang="es-MX" sz="2400" dirty="0" smtClean="0"/>
              <a:t>Mujeres Menores de 15 años </a:t>
            </a:r>
            <a:r>
              <a:rPr lang="es-MX" sz="2400" dirty="0" smtClean="0"/>
              <a:t>Embarazadas </a:t>
            </a:r>
            <a:r>
              <a:rPr lang="es-MX" sz="2400" dirty="0" smtClean="0"/>
              <a:t>en 2015</a:t>
            </a:r>
            <a:endParaRPr lang="es-MX" sz="24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059105683"/>
              </p:ext>
            </p:extLst>
          </p:nvPr>
        </p:nvGraphicFramePr>
        <p:xfrm>
          <a:off x="395536" y="1988840"/>
          <a:ext cx="7620000" cy="4411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727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7620000" cy="1143000"/>
          </a:xfrm>
        </p:spPr>
        <p:txBody>
          <a:bodyPr/>
          <a:lstStyle/>
          <a:p>
            <a:r>
              <a:rPr lang="es-MX" dirty="0" smtClean="0"/>
              <a:t>Mecanismos de Continuidad</a:t>
            </a:r>
            <a:endParaRPr lang="es-MX" dirty="0"/>
          </a:p>
        </p:txBody>
      </p:sp>
      <p:sp>
        <p:nvSpPr>
          <p:cNvPr id="3" name="2 Marcador de contenido"/>
          <p:cNvSpPr>
            <a:spLocks noGrp="1"/>
          </p:cNvSpPr>
          <p:nvPr>
            <p:ph idx="1"/>
          </p:nvPr>
        </p:nvSpPr>
        <p:spPr>
          <a:xfrm>
            <a:off x="457200" y="1844824"/>
            <a:ext cx="7620000" cy="4555976"/>
          </a:xfrm>
        </p:spPr>
        <p:txBody>
          <a:bodyPr>
            <a:normAutofit/>
          </a:bodyPr>
          <a:lstStyle/>
          <a:p>
            <a:r>
              <a:rPr lang="es-MX" sz="2400" dirty="0" smtClean="0"/>
              <a:t>El municipio de Lerdo ha iniciado esta nueva estrategia de prevención que ha resultado muy efectiva para la prevención de embarazo en los adolescentes y en el seguimiento de la relación madre-hijo en embarazos no deseados, por lo cual se estableció un CONVENIO DE COLABORACIÓN entre los el Municipio de Lerdo y los Servicios de Salud de Durango, en el cual se estipula el seguimiento de las actividades en Escuelas identificadas como vulnerables, todo esto con la valiosa participación de la Jurisdicción Sanitaria No. </a:t>
            </a:r>
            <a:r>
              <a:rPr lang="es-MX" sz="2400" dirty="0"/>
              <a:t>2</a:t>
            </a:r>
            <a:endParaRPr lang="es-MX" sz="2400" dirty="0" smtClean="0"/>
          </a:p>
        </p:txBody>
      </p:sp>
    </p:spTree>
    <p:extLst>
      <p:ext uri="{BB962C8B-B14F-4D97-AF65-F5344CB8AC3E}">
        <p14:creationId xmlns:p14="http://schemas.microsoft.com/office/powerpoint/2010/main" val="2081387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465361" y="986559"/>
            <a:ext cx="2808312" cy="5570756"/>
          </a:xfrm>
          <a:prstGeom prst="rect">
            <a:avLst/>
          </a:prstGeom>
          <a:noFill/>
        </p:spPr>
        <p:txBody>
          <a:bodyPr wrap="square" numCol="1" rtlCol="0">
            <a:spAutoFit/>
          </a:bodyPr>
          <a:lstStyle/>
          <a:p>
            <a:pPr algn="ctr"/>
            <a:r>
              <a:rPr lang="es-MX" sz="2400" b="1" i="1" dirty="0" smtClean="0"/>
              <a:t>La mayor riqueza del hombre es su salud, quien la tiene obtiene esperanza, y quien tiene esperanza es feliz.</a:t>
            </a:r>
          </a:p>
          <a:p>
            <a:pPr algn="ctr"/>
            <a:r>
              <a:rPr lang="es-MX" sz="2400" b="1" i="1" dirty="0" smtClean="0"/>
              <a:t> Continuemos trabajando juntos por la salud.</a:t>
            </a:r>
          </a:p>
          <a:p>
            <a:pPr algn="ctr"/>
            <a:endParaRPr lang="es-MX" sz="2400" b="1" i="1" dirty="0"/>
          </a:p>
          <a:p>
            <a:pPr algn="ctr"/>
            <a:r>
              <a:rPr lang="es-MX" sz="2400" b="1" i="1" dirty="0" smtClean="0"/>
              <a:t>Luis De Villa Barrera</a:t>
            </a:r>
          </a:p>
          <a:p>
            <a:pPr algn="ctr"/>
            <a:r>
              <a:rPr lang="es-MX" sz="1600" b="1" i="1" dirty="0" smtClean="0"/>
              <a:t>Alcalde Lerdo, Durango.</a:t>
            </a:r>
          </a:p>
          <a:p>
            <a:pPr algn="ctr"/>
            <a:endParaRPr lang="es-MX" sz="2400" b="1" i="1" dirty="0"/>
          </a:p>
          <a:p>
            <a:pPr algn="ctr"/>
            <a:endParaRPr lang="es-MX" sz="2400" b="1" i="1" dirty="0" smtClean="0"/>
          </a:p>
          <a:p>
            <a:pPr algn="ctr"/>
            <a:r>
              <a:rPr lang="es-MX" sz="2400" b="1" i="1" dirty="0" smtClean="0"/>
              <a:t> </a:t>
            </a:r>
            <a:endParaRPr lang="es-MX" sz="2400" b="1" i="1" dirty="0"/>
          </a:p>
        </p:txBody>
      </p:sp>
      <p:sp>
        <p:nvSpPr>
          <p:cNvPr id="4" name="3 CuadroTexto"/>
          <p:cNvSpPr txBox="1"/>
          <p:nvPr/>
        </p:nvSpPr>
        <p:spPr>
          <a:xfrm>
            <a:off x="5177329" y="5517232"/>
            <a:ext cx="3384376" cy="892552"/>
          </a:xfrm>
          <a:prstGeom prst="rect">
            <a:avLst/>
          </a:prstGeom>
          <a:noFill/>
        </p:spPr>
        <p:txBody>
          <a:bodyPr wrap="square" rtlCol="0">
            <a:spAutoFit/>
          </a:bodyPr>
          <a:lstStyle/>
          <a:p>
            <a:pPr algn="ctr"/>
            <a:r>
              <a:rPr lang="es-MX"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Por su atención…</a:t>
            </a:r>
          </a:p>
          <a:p>
            <a:pPr algn="ctr"/>
            <a:r>
              <a:rPr lang="es-MX"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¡Muchas Gracias!</a:t>
            </a:r>
            <a:endParaRPr lang="es-MX"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C:\Users\cristian\Desktop\11025764_820415314661272_487388738135188781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89" y="1340768"/>
            <a:ext cx="4862340" cy="486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02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3969" y="692696"/>
            <a:ext cx="7620000" cy="1143000"/>
          </a:xfrm>
        </p:spPr>
        <p:txBody>
          <a:bodyPr/>
          <a:lstStyle/>
          <a:p>
            <a:pPr algn="ctr"/>
            <a:r>
              <a:rPr lang="es-MX" dirty="0" smtClean="0"/>
              <a:t>Población</a:t>
            </a:r>
            <a:endParaRPr lang="es-MX" dirty="0"/>
          </a:p>
        </p:txBody>
      </p:sp>
      <p:sp>
        <p:nvSpPr>
          <p:cNvPr id="3" name="2 Marcador de contenido"/>
          <p:cNvSpPr>
            <a:spLocks noGrp="1"/>
          </p:cNvSpPr>
          <p:nvPr>
            <p:ph idx="1"/>
          </p:nvPr>
        </p:nvSpPr>
        <p:spPr>
          <a:xfrm>
            <a:off x="4290595" y="4415194"/>
            <a:ext cx="3826769" cy="2364035"/>
          </a:xfrm>
        </p:spPr>
        <p:txBody>
          <a:bodyPr/>
          <a:lstStyle/>
          <a:p>
            <a:r>
              <a:rPr lang="es-MX" dirty="0" smtClean="0"/>
              <a:t>El 5.9% corresponde a población adolescente de los cuales 8,582 (50.1%) son hombres y 8,306 (49.9%) son mujeres</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628800"/>
            <a:ext cx="3960440" cy="255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txBox="1">
            <a:spLocks/>
          </p:cNvSpPr>
          <p:nvPr/>
        </p:nvSpPr>
        <p:spPr>
          <a:xfrm>
            <a:off x="609600" y="1864325"/>
            <a:ext cx="3826769" cy="214912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s-MX" dirty="0" smtClean="0"/>
              <a:t>La población total del municipio asciende a 141 043 habitantes de los cuales el 49.4% son Hombres y el 50.6% son mujeres</a:t>
            </a:r>
            <a:endParaRPr lang="es-MX" dirty="0"/>
          </a:p>
        </p:txBody>
      </p:sp>
      <p:pic>
        <p:nvPicPr>
          <p:cNvPr id="1026" name="Picture 2" descr="http://pequebebes.com/wp-content/2013/04/aborto-adolescent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437112"/>
            <a:ext cx="2808312" cy="15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13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a:spLocks noGrp="1"/>
          </p:cNvSpPr>
          <p:nvPr>
            <p:ph type="title"/>
          </p:nvPr>
        </p:nvSpPr>
        <p:spPr>
          <a:xfrm>
            <a:off x="4283968" y="405918"/>
            <a:ext cx="3888432" cy="6858000"/>
          </a:xfrm>
        </p:spPr>
        <p:txBody>
          <a:bodyPr>
            <a:normAutofit/>
          </a:bodyPr>
          <a:lstStyle/>
          <a:p>
            <a:pPr algn="ctr"/>
            <a:r>
              <a:rPr lang="es-MX" sz="4000" b="1" dirty="0">
                <a:solidFill>
                  <a:srgbClr val="92D050"/>
                </a:solidFill>
                <a:effectLst>
                  <a:outerShdw blurRad="38100" dist="38100" dir="2700000" algn="tl">
                    <a:srgbClr val="000000">
                      <a:alpha val="43137"/>
                    </a:srgbClr>
                  </a:outerShdw>
                </a:effectLst>
              </a:rPr>
              <a:t>ANTECEDENTES Y </a:t>
            </a:r>
            <a:r>
              <a:rPr lang="es-MX" sz="4000" b="1" dirty="0" smtClean="0">
                <a:solidFill>
                  <a:srgbClr val="92D050"/>
                </a:solidFill>
                <a:effectLst>
                  <a:outerShdw blurRad="38100" dist="38100" dir="2700000" algn="tl">
                    <a:srgbClr val="000000">
                      <a:alpha val="43137"/>
                    </a:srgbClr>
                  </a:outerShdw>
                </a:effectLst>
              </a:rPr>
              <a:t>JUSTIFICACIÓN</a:t>
            </a:r>
            <a:endParaRPr lang="es-MX" sz="4000" b="1" dirty="0">
              <a:solidFill>
                <a:srgbClr val="92D050"/>
              </a:solidFill>
              <a:effectLst>
                <a:outerShdw blurRad="38100" dist="38100" dir="2700000" algn="tl">
                  <a:srgbClr val="000000">
                    <a:alpha val="43137"/>
                  </a:srgbClr>
                </a:outerShdw>
              </a:effectLst>
            </a:endParaRPr>
          </a:p>
          <a:p>
            <a:endParaRPr lang="es-MX" dirty="0"/>
          </a:p>
        </p:txBody>
      </p:sp>
      <p:pic>
        <p:nvPicPr>
          <p:cNvPr id="1026" name="Picture 2" descr="C:\Users\cristian\Desktop\DSC0238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563" r="13444" b="7060"/>
          <a:stretch/>
        </p:blipFill>
        <p:spPr bwMode="auto">
          <a:xfrm>
            <a:off x="683568" y="1097586"/>
            <a:ext cx="3092202" cy="547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24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ristian\Desktop\Presentacion\om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595" r="18395"/>
          <a:stretch/>
        </p:blipFill>
        <p:spPr bwMode="auto">
          <a:xfrm>
            <a:off x="797824" y="1916832"/>
            <a:ext cx="3096345"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940948" y="1340768"/>
            <a:ext cx="4375468" cy="5184576"/>
          </a:xfrm>
        </p:spPr>
        <p:txBody>
          <a:bodyPr>
            <a:normAutofit fontScale="77500" lnSpcReduction="20000"/>
          </a:bodyPr>
          <a:lstStyle/>
          <a:p>
            <a:pPr marL="64008" indent="0" algn="ctr">
              <a:buNone/>
            </a:pPr>
            <a:r>
              <a:rPr lang="es-MX" sz="3600" b="1" dirty="0">
                <a:effectLst>
                  <a:outerShdw blurRad="38100" dist="38100" dir="2700000" algn="tl">
                    <a:srgbClr val="000000">
                      <a:alpha val="43137"/>
                    </a:srgbClr>
                  </a:outerShdw>
                </a:effectLst>
              </a:rPr>
              <a:t>La Organización Mundial de la Salud (OMS</a:t>
            </a:r>
            <a:r>
              <a:rPr lang="es-MX" sz="3600" b="1" dirty="0" smtClean="0">
                <a:effectLst>
                  <a:outerShdw blurRad="38100" dist="38100" dir="2700000" algn="tl">
                    <a:srgbClr val="000000">
                      <a:alpha val="43137"/>
                    </a:srgbClr>
                  </a:outerShdw>
                </a:effectLst>
              </a:rPr>
              <a:t>), </a:t>
            </a:r>
            <a:r>
              <a:rPr lang="es-MX" sz="3600" b="1" dirty="0">
                <a:effectLst>
                  <a:outerShdw blurRad="38100" dist="38100" dir="2700000" algn="tl">
                    <a:srgbClr val="000000">
                      <a:alpha val="43137"/>
                    </a:srgbClr>
                  </a:outerShdw>
                </a:effectLst>
              </a:rPr>
              <a:t>reporta que anualmente ocurren en el mundo 16 millones de nacimientos en mujeres de 15 a 19 años de </a:t>
            </a:r>
            <a:r>
              <a:rPr lang="es-MX" sz="3600" b="1" dirty="0" smtClean="0">
                <a:effectLst>
                  <a:outerShdw blurRad="38100" dist="38100" dir="2700000" algn="tl">
                    <a:srgbClr val="000000">
                      <a:alpha val="43137"/>
                    </a:srgbClr>
                  </a:outerShdw>
                </a:effectLst>
              </a:rPr>
              <a:t>edad.</a:t>
            </a:r>
          </a:p>
          <a:p>
            <a:pPr marL="64008" indent="0" algn="ctr">
              <a:buNone/>
            </a:pPr>
            <a:endParaRPr lang="es-MX" sz="3600" b="1" dirty="0">
              <a:effectLst>
                <a:outerShdw blurRad="38100" dist="38100" dir="2700000" algn="tl">
                  <a:srgbClr val="000000">
                    <a:alpha val="43137"/>
                  </a:srgbClr>
                </a:outerShdw>
              </a:effectLst>
            </a:endParaRPr>
          </a:p>
          <a:p>
            <a:pPr marL="64008" indent="0" algn="ctr">
              <a:buNone/>
            </a:pPr>
            <a:r>
              <a:rPr lang="es-MX" sz="3600" b="1" dirty="0" smtClean="0">
                <a:effectLst>
                  <a:outerShdw blurRad="38100" dist="38100" dir="2700000" algn="tl">
                    <a:srgbClr val="000000">
                      <a:alpha val="43137"/>
                    </a:srgbClr>
                  </a:outerShdw>
                </a:effectLst>
              </a:rPr>
              <a:t>La </a:t>
            </a:r>
            <a:r>
              <a:rPr lang="es-MX" sz="3600" b="1" dirty="0">
                <a:effectLst>
                  <a:outerShdw blurRad="38100" dist="38100" dir="2700000" algn="tl">
                    <a:srgbClr val="000000">
                      <a:alpha val="43137"/>
                    </a:srgbClr>
                  </a:outerShdw>
                </a:effectLst>
              </a:rPr>
              <a:t>tasa de embarazos en adolescentes que viven en países de ingreso medio es el doble que los de ingreso alto y es 5 veces superior en los de ingreso bajo</a:t>
            </a:r>
          </a:p>
          <a:p>
            <a:endParaRPr lang="es-MX" dirty="0"/>
          </a:p>
        </p:txBody>
      </p:sp>
    </p:spTree>
    <p:extLst>
      <p:ext uri="{BB962C8B-B14F-4D97-AF65-F5344CB8AC3E}">
        <p14:creationId xmlns:p14="http://schemas.microsoft.com/office/powerpoint/2010/main" val="3928159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istian\Desktop\Presentacion\photoEscudo_Durango_Tesoro_Colonial_header_duran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199" y="1340768"/>
            <a:ext cx="4975254" cy="299695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205628" y="4437112"/>
            <a:ext cx="8254804" cy="3240360"/>
          </a:xfrm>
        </p:spPr>
        <p:txBody>
          <a:bodyPr>
            <a:normAutofit/>
          </a:bodyPr>
          <a:lstStyle/>
          <a:p>
            <a:pPr marL="64008" indent="0" algn="ctr">
              <a:buNone/>
            </a:pPr>
            <a:r>
              <a:rPr lang="es-MX" sz="3200" b="1" dirty="0">
                <a:solidFill>
                  <a:schemeClr val="tx1">
                    <a:lumMod val="90000"/>
                    <a:lumOff val="10000"/>
                  </a:schemeClr>
                </a:solidFill>
                <a:effectLst>
                  <a:outerShdw blurRad="38100" dist="38100" dir="2700000" algn="tl">
                    <a:srgbClr val="000000">
                      <a:alpha val="43137"/>
                    </a:srgbClr>
                  </a:outerShdw>
                </a:effectLst>
              </a:rPr>
              <a:t>Durango ocupa en el país el </a:t>
            </a:r>
            <a:r>
              <a:rPr lang="es-MX" sz="3200" b="1" dirty="0" smtClean="0">
                <a:solidFill>
                  <a:schemeClr val="tx1">
                    <a:lumMod val="90000"/>
                    <a:lumOff val="10000"/>
                  </a:schemeClr>
                </a:solidFill>
                <a:effectLst>
                  <a:outerShdw blurRad="38100" dist="38100" dir="2700000" algn="tl">
                    <a:srgbClr val="000000">
                      <a:alpha val="43137"/>
                    </a:srgbClr>
                  </a:outerShdw>
                </a:effectLst>
              </a:rPr>
              <a:t>4º lugar en </a:t>
            </a:r>
            <a:r>
              <a:rPr lang="es-MX" sz="3200" b="1" dirty="0">
                <a:solidFill>
                  <a:schemeClr val="tx1">
                    <a:lumMod val="90000"/>
                    <a:lumOff val="10000"/>
                  </a:schemeClr>
                </a:solidFill>
                <a:effectLst>
                  <a:outerShdw blurRad="38100" dist="38100" dir="2700000" algn="tl">
                    <a:srgbClr val="000000">
                      <a:alpha val="43137"/>
                    </a:srgbClr>
                  </a:outerShdw>
                </a:effectLst>
              </a:rPr>
              <a:t>frecuencia de embarazos en adolescentes y se presentan 3,600 embarazos anualmente, entre jóvenes de 10 y 17 años</a:t>
            </a:r>
            <a:r>
              <a:rPr lang="es-MX" sz="3200" b="1" dirty="0" smtClean="0">
                <a:solidFill>
                  <a:schemeClr val="tx1">
                    <a:lumMod val="90000"/>
                    <a:lumOff val="10000"/>
                  </a:schemeClr>
                </a:solidFill>
                <a:effectLst>
                  <a:outerShdw blurRad="38100" dist="38100" dir="2700000" algn="tl">
                    <a:srgbClr val="000000">
                      <a:alpha val="43137"/>
                    </a:srgbClr>
                  </a:outerShdw>
                </a:effectLst>
              </a:rPr>
              <a:t>.</a:t>
            </a:r>
          </a:p>
          <a:p>
            <a:pPr marL="64008" indent="0" algn="ctr">
              <a:buNone/>
            </a:pPr>
            <a:endParaRPr lang="es-MX" sz="3200" b="1" dirty="0">
              <a:solidFill>
                <a:schemeClr val="tx1">
                  <a:lumMod val="90000"/>
                  <a:lumOff val="10000"/>
                </a:schemeClr>
              </a:solidFill>
              <a:effectLst>
                <a:outerShdw blurRad="38100" dist="38100" dir="2700000" algn="tl">
                  <a:srgbClr val="000000">
                    <a:alpha val="43137"/>
                  </a:srgbClr>
                </a:outerShdw>
              </a:effectLst>
            </a:endParaRPr>
          </a:p>
          <a:p>
            <a:pPr algn="ctr"/>
            <a:endParaRPr lang="es-MX" sz="2000" b="1" dirty="0">
              <a:solidFill>
                <a:schemeClr val="tx1">
                  <a:lumMod val="90000"/>
                  <a:lumOff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4395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ristian\Desktop\Presentacion\AVION.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8350"/>
                    </a14:imgEffect>
                    <a14:imgEffect>
                      <a14:saturation sat="156000"/>
                    </a14:imgEffect>
                    <a14:imgEffect>
                      <a14:brightnessContrast bright="-16000"/>
                    </a14:imgEffect>
                  </a14:imgLayer>
                </a14:imgProps>
              </a:ext>
              <a:ext uri="{28A0092B-C50C-407E-A947-70E740481C1C}">
                <a14:useLocalDpi xmlns:a14="http://schemas.microsoft.com/office/drawing/2010/main" val="0"/>
              </a:ext>
            </a:extLst>
          </a:blip>
          <a:srcRect l="8029" r="9554"/>
          <a:stretch/>
        </p:blipFill>
        <p:spPr bwMode="auto">
          <a:xfrm>
            <a:off x="0" y="0"/>
            <a:ext cx="8504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2204864"/>
            <a:ext cx="8424936" cy="3046988"/>
          </a:xfrm>
          <a:prstGeom prst="rect">
            <a:avLst/>
          </a:prstGeom>
        </p:spPr>
        <p:txBody>
          <a:bodyPr wrap="square">
            <a:spAutoFit/>
          </a:bodyPr>
          <a:lstStyle/>
          <a:p>
            <a:pPr marL="64008" indent="0" algn="ctr">
              <a:buNone/>
            </a:pPr>
            <a:r>
              <a:rPr lang="es-MX" sz="3200" b="1" dirty="0">
                <a:solidFill>
                  <a:schemeClr val="bg1"/>
                </a:solidFill>
                <a:effectLst>
                  <a:outerShdw blurRad="38100" dist="38100" dir="2700000" algn="tl">
                    <a:srgbClr val="000000">
                      <a:alpha val="43137"/>
                    </a:srgbClr>
                  </a:outerShdw>
                </a:effectLst>
              </a:rPr>
              <a:t>En </a:t>
            </a:r>
            <a:r>
              <a:rPr lang="es-MX" sz="3200" b="1" dirty="0" smtClean="0">
                <a:solidFill>
                  <a:schemeClr val="bg1"/>
                </a:solidFill>
                <a:effectLst>
                  <a:outerShdw blurRad="38100" dist="38100" dir="2700000" algn="tl">
                    <a:srgbClr val="000000">
                      <a:alpha val="43137"/>
                    </a:srgbClr>
                  </a:outerShdw>
                </a:effectLst>
              </a:rPr>
              <a:t>Lerdo, </a:t>
            </a:r>
            <a:r>
              <a:rPr lang="es-MX" sz="3200" b="1" dirty="0">
                <a:solidFill>
                  <a:schemeClr val="bg1"/>
                </a:solidFill>
                <a:effectLst>
                  <a:outerShdw blurRad="38100" dist="38100" dir="2700000" algn="tl">
                    <a:srgbClr val="000000">
                      <a:alpha val="43137"/>
                    </a:srgbClr>
                  </a:outerShdw>
                </a:effectLst>
              </a:rPr>
              <a:t>en 2013, fueron 890 embarazos entre los 12 y 19 años de edad, y de ellos, </a:t>
            </a:r>
            <a:r>
              <a:rPr lang="es-MX" sz="3200" b="1" dirty="0" smtClean="0">
                <a:solidFill>
                  <a:schemeClr val="bg1"/>
                </a:solidFill>
                <a:effectLst>
                  <a:outerShdw blurRad="38100" dist="38100" dir="2700000" algn="tl">
                    <a:srgbClr val="000000">
                      <a:alpha val="43137"/>
                    </a:srgbClr>
                  </a:outerShdw>
                </a:effectLst>
              </a:rPr>
              <a:t>60 en </a:t>
            </a:r>
            <a:r>
              <a:rPr lang="es-MX" sz="3200" b="1" dirty="0">
                <a:solidFill>
                  <a:schemeClr val="bg1"/>
                </a:solidFill>
                <a:effectLst>
                  <a:outerShdw blurRad="38100" dist="38100" dir="2700000" algn="tl">
                    <a:srgbClr val="000000">
                      <a:alpha val="43137"/>
                    </a:srgbClr>
                  </a:outerShdw>
                </a:effectLst>
              </a:rPr>
              <a:t>menores de 15 años (</a:t>
            </a:r>
            <a:r>
              <a:rPr lang="es-MX" sz="3200" b="1" dirty="0" smtClean="0">
                <a:solidFill>
                  <a:schemeClr val="bg1"/>
                </a:solidFill>
                <a:effectLst>
                  <a:outerShdw blurRad="38100" dist="38100" dir="2700000" algn="tl">
                    <a:srgbClr val="000000">
                      <a:alpha val="43137"/>
                    </a:srgbClr>
                  </a:outerShdw>
                </a:effectLst>
              </a:rPr>
              <a:t>6.7%). </a:t>
            </a:r>
            <a:r>
              <a:rPr lang="es-MX" sz="3200" b="1" dirty="0">
                <a:solidFill>
                  <a:schemeClr val="bg1"/>
                </a:solidFill>
                <a:effectLst>
                  <a:outerShdw blurRad="38100" dist="38100" dir="2700000" algn="tl">
                    <a:srgbClr val="000000">
                      <a:alpha val="43137"/>
                    </a:srgbClr>
                  </a:outerShdw>
                </a:effectLst>
              </a:rPr>
              <a:t>En 2014 el total de embarazos en estos grupos de edad disminuyó, sin embargo, se incrementó a 70  en menores de 15 </a:t>
            </a:r>
            <a:r>
              <a:rPr lang="es-MX" sz="3200" b="1" dirty="0" smtClean="0">
                <a:solidFill>
                  <a:schemeClr val="bg1"/>
                </a:solidFill>
                <a:effectLst>
                  <a:outerShdw blurRad="38100" dist="38100" dir="2700000" algn="tl">
                    <a:srgbClr val="000000">
                      <a:alpha val="43137"/>
                    </a:srgbClr>
                  </a:outerShdw>
                </a:effectLst>
              </a:rPr>
              <a:t>años (7.8%).</a:t>
            </a:r>
            <a:endParaRPr lang="es-MX"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0647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6816" y="1555320"/>
            <a:ext cx="8229600" cy="6050144"/>
          </a:xfrm>
        </p:spPr>
        <p:txBody>
          <a:bodyPr>
            <a:normAutofit/>
          </a:bodyPr>
          <a:lstStyle/>
          <a:p>
            <a:pPr marL="64008" indent="0" algn="ctr">
              <a:buNone/>
            </a:pPr>
            <a:r>
              <a:rPr lang="es-MX" sz="3200" b="1" dirty="0">
                <a:effectLst>
                  <a:outerShdw blurRad="38100" dist="38100" dir="2700000" algn="tl">
                    <a:srgbClr val="000000">
                      <a:alpha val="43137"/>
                    </a:srgbClr>
                  </a:outerShdw>
                </a:effectLst>
              </a:rPr>
              <a:t>El incremento de adolescentes embarazadas, la morbimortalidad que genera en el Binomio Madre- </a:t>
            </a:r>
            <a:r>
              <a:rPr lang="es-MX" sz="3200" b="1" dirty="0" smtClean="0">
                <a:effectLst>
                  <a:outerShdw blurRad="38100" dist="38100" dir="2700000" algn="tl">
                    <a:srgbClr val="000000">
                      <a:alpha val="43137"/>
                    </a:srgbClr>
                  </a:outerShdw>
                </a:effectLst>
              </a:rPr>
              <a:t>Hijo, </a:t>
            </a:r>
            <a:r>
              <a:rPr lang="es-MX" sz="3200" b="1" dirty="0">
                <a:effectLst>
                  <a:outerShdw blurRad="38100" dist="38100" dir="2700000" algn="tl">
                    <a:srgbClr val="000000">
                      <a:alpha val="43137"/>
                    </a:srgbClr>
                  </a:outerShdw>
                </a:effectLst>
              </a:rPr>
              <a:t>las repercusiones </a:t>
            </a:r>
            <a:r>
              <a:rPr lang="es-MX" sz="3200" b="1" dirty="0" smtClean="0">
                <a:effectLst>
                  <a:outerShdw blurRad="38100" dist="38100" dir="2700000" algn="tl">
                    <a:srgbClr val="000000">
                      <a:alpha val="43137"/>
                    </a:srgbClr>
                  </a:outerShdw>
                </a:effectLst>
              </a:rPr>
              <a:t>psicológicas, el </a:t>
            </a:r>
            <a:r>
              <a:rPr lang="es-MX" sz="3200" b="1" dirty="0">
                <a:effectLst>
                  <a:outerShdw blurRad="38100" dist="38100" dir="2700000" algn="tl">
                    <a:srgbClr val="000000">
                      <a:alpha val="43137"/>
                    </a:srgbClr>
                  </a:outerShdw>
                </a:effectLst>
              </a:rPr>
              <a:t>impacto en la educación de las y los adolescentes, las repercusiones sociales y en el núcleo familiar, las económicas y las legales </a:t>
            </a:r>
            <a:r>
              <a:rPr lang="es-MX" sz="3200" b="1" dirty="0" smtClean="0">
                <a:effectLst>
                  <a:outerShdw blurRad="38100" dist="38100" dir="2700000" algn="tl">
                    <a:srgbClr val="000000">
                      <a:alpha val="43137"/>
                    </a:srgbClr>
                  </a:outerShdw>
                </a:effectLst>
              </a:rPr>
              <a:t>fueron prioridad en el Taller Intersectorial y justificaron </a:t>
            </a:r>
            <a:r>
              <a:rPr lang="es-MX" sz="3200" b="1" dirty="0">
                <a:effectLst>
                  <a:outerShdw blurRad="38100" dist="38100" dir="2700000" algn="tl">
                    <a:srgbClr val="000000">
                      <a:alpha val="43137"/>
                    </a:srgbClr>
                  </a:outerShdw>
                </a:effectLst>
              </a:rPr>
              <a:t>la elaboración </a:t>
            </a:r>
            <a:r>
              <a:rPr lang="es-MX" sz="3200" b="1" dirty="0" smtClean="0">
                <a:effectLst>
                  <a:outerShdw blurRad="38100" dist="38100" dir="2700000" algn="tl">
                    <a:srgbClr val="000000">
                      <a:alpha val="43137"/>
                    </a:srgbClr>
                  </a:outerShdw>
                </a:effectLst>
              </a:rPr>
              <a:t>de este proyecto y </a:t>
            </a:r>
            <a:r>
              <a:rPr lang="es-MX" sz="3200" b="1" dirty="0">
                <a:effectLst>
                  <a:outerShdw blurRad="38100" dist="38100" dir="2700000" algn="tl">
                    <a:srgbClr val="000000">
                      <a:alpha val="43137"/>
                    </a:srgbClr>
                  </a:outerShdw>
                </a:effectLst>
              </a:rPr>
              <a:t>la aprobación por parte </a:t>
            </a:r>
            <a:r>
              <a:rPr lang="es-MX" sz="3200" b="1" dirty="0" smtClean="0">
                <a:effectLst>
                  <a:outerShdw blurRad="38100" dist="38100" dir="2700000" algn="tl">
                    <a:srgbClr val="000000">
                      <a:alpha val="43137"/>
                    </a:srgbClr>
                  </a:outerShdw>
                </a:effectLst>
              </a:rPr>
              <a:t>del Fondo Nacional de Comunidades Saludables.</a:t>
            </a:r>
            <a:endParaRPr lang="es-MX" sz="3200" b="1" dirty="0">
              <a:effectLst>
                <a:outerShdw blurRad="38100" dist="38100" dir="2700000" algn="tl">
                  <a:srgbClr val="000000">
                    <a:alpha val="43137"/>
                  </a:srgbClr>
                </a:outerShdw>
              </a:effectLst>
            </a:endParaRPr>
          </a:p>
          <a:p>
            <a:pPr marL="64008" indent="0">
              <a:buNone/>
            </a:pPr>
            <a:endParaRPr lang="es-MX"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2723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89808"/>
            <a:ext cx="8229600" cy="1399032"/>
          </a:xfrm>
        </p:spPr>
        <p:txBody>
          <a:bodyPr>
            <a:normAutofit fontScale="90000"/>
          </a:bodyPr>
          <a:lstStyle/>
          <a:p>
            <a:r>
              <a:rPr lang="es-MX" b="1" dirty="0">
                <a:solidFill>
                  <a:srgbClr val="92D050"/>
                </a:solidFill>
                <a:effectLst>
                  <a:outerShdw blurRad="38100" dist="38100" dir="2700000" algn="tl">
                    <a:srgbClr val="000000">
                      <a:alpha val="43137"/>
                    </a:srgbClr>
                  </a:outerShdw>
                </a:effectLst>
              </a:rPr>
              <a:t> </a:t>
            </a:r>
            <a:br>
              <a:rPr lang="es-MX" b="1" dirty="0">
                <a:solidFill>
                  <a:srgbClr val="92D050"/>
                </a:solidFill>
                <a:effectLst>
                  <a:outerShdw blurRad="38100" dist="38100" dir="2700000" algn="tl">
                    <a:srgbClr val="000000">
                      <a:alpha val="43137"/>
                    </a:srgbClr>
                  </a:outerShdw>
                </a:effectLst>
              </a:rPr>
            </a:br>
            <a:r>
              <a:rPr lang="es-MX" b="1" dirty="0">
                <a:solidFill>
                  <a:srgbClr val="92D050"/>
                </a:solidFill>
                <a:effectLst>
                  <a:outerShdw blurRad="38100" dist="38100" dir="2700000" algn="tl">
                    <a:srgbClr val="000000">
                      <a:alpha val="43137"/>
                    </a:srgbClr>
                  </a:outerShdw>
                </a:effectLst>
              </a:rPr>
              <a:t>EJECUCION DEL PROYECTO </a:t>
            </a:r>
            <a:br>
              <a:rPr lang="es-MX" b="1" dirty="0">
                <a:solidFill>
                  <a:srgbClr val="92D050"/>
                </a:solidFill>
                <a:effectLst>
                  <a:outerShdw blurRad="38100" dist="38100" dir="2700000" algn="tl">
                    <a:srgbClr val="000000">
                      <a:alpha val="43137"/>
                    </a:srgbClr>
                  </a:outerShdw>
                </a:effectLst>
              </a:rPr>
            </a:br>
            <a:endParaRPr lang="es-MX" b="1" dirty="0">
              <a:solidFill>
                <a:srgbClr val="92D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79512" y="1700808"/>
            <a:ext cx="8229600" cy="1080120"/>
          </a:xfrm>
        </p:spPr>
        <p:txBody>
          <a:bodyPr>
            <a:normAutofit/>
          </a:bodyPr>
          <a:lstStyle/>
          <a:p>
            <a:pPr marL="64008" indent="0">
              <a:buNone/>
            </a:pPr>
            <a:r>
              <a:rPr lang="es-MX" b="1" dirty="0">
                <a:effectLst>
                  <a:outerShdw blurRad="38100" dist="38100" dir="2700000" algn="tl">
                    <a:srgbClr val="000000">
                      <a:alpha val="43137"/>
                    </a:srgbClr>
                  </a:outerShdw>
                </a:effectLst>
              </a:rPr>
              <a:t>En  el proyecto se seleccionaron 5 escuelas, 4 del medio rural y 1 en el área urbana tal y como se demuestra en el cuadro NO. 1  </a:t>
            </a:r>
          </a:p>
          <a:p>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3204990803"/>
              </p:ext>
            </p:extLst>
          </p:nvPr>
        </p:nvGraphicFramePr>
        <p:xfrm>
          <a:off x="323529" y="2564903"/>
          <a:ext cx="7920880" cy="3866550"/>
        </p:xfrm>
        <a:graphic>
          <a:graphicData uri="http://schemas.openxmlformats.org/drawingml/2006/table">
            <a:tbl>
              <a:tblPr firstRow="1" firstCol="1" bandRow="1">
                <a:tableStyleId>{5C22544A-7EE6-4342-B048-85BDC9FD1C3A}</a:tableStyleId>
              </a:tblPr>
              <a:tblGrid>
                <a:gridCol w="4220499"/>
                <a:gridCol w="1054299"/>
                <a:gridCol w="1172545"/>
                <a:gridCol w="1473537"/>
              </a:tblGrid>
              <a:tr h="1062390">
                <a:tc>
                  <a:txBody>
                    <a:bodyPr/>
                    <a:lstStyle/>
                    <a:p>
                      <a:pPr>
                        <a:lnSpc>
                          <a:spcPct val="115000"/>
                        </a:lnSpc>
                        <a:spcAft>
                          <a:spcPts val="0"/>
                        </a:spcAft>
                      </a:pPr>
                      <a:r>
                        <a:rPr lang="es-MX" sz="2000" dirty="0">
                          <a:effectLst/>
                        </a:rPr>
                        <a:t>ESCUELA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400">
                          <a:effectLst/>
                        </a:rPr>
                        <a:t>NO. De </a:t>
                      </a:r>
                      <a:endParaRPr lang="es-MX" sz="1100">
                        <a:effectLst/>
                      </a:endParaRPr>
                    </a:p>
                    <a:p>
                      <a:pPr>
                        <a:lnSpc>
                          <a:spcPct val="115000"/>
                        </a:lnSpc>
                        <a:spcAft>
                          <a:spcPts val="0"/>
                        </a:spcAft>
                      </a:pPr>
                      <a:r>
                        <a:rPr lang="es-MX" sz="1400">
                          <a:effectLst/>
                        </a:rPr>
                        <a:t>GRUPOS </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400">
                          <a:effectLst/>
                        </a:rPr>
                        <a:t>No. De </a:t>
                      </a:r>
                      <a:endParaRPr lang="es-MX" sz="1100">
                        <a:effectLst/>
                      </a:endParaRPr>
                    </a:p>
                    <a:p>
                      <a:pPr>
                        <a:lnSpc>
                          <a:spcPct val="115000"/>
                        </a:lnSpc>
                        <a:spcAft>
                          <a:spcPts val="0"/>
                        </a:spcAft>
                      </a:pPr>
                      <a:r>
                        <a:rPr lang="es-MX" sz="1400">
                          <a:effectLst/>
                        </a:rPr>
                        <a:t>ALUMNOS </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400">
                          <a:effectLst/>
                        </a:rPr>
                        <a:t>No. De </a:t>
                      </a:r>
                      <a:endParaRPr lang="es-MX" sz="1100">
                        <a:effectLst/>
                      </a:endParaRPr>
                    </a:p>
                    <a:p>
                      <a:pPr>
                        <a:lnSpc>
                          <a:spcPct val="115000"/>
                        </a:lnSpc>
                        <a:spcAft>
                          <a:spcPts val="0"/>
                        </a:spcAft>
                      </a:pPr>
                      <a:r>
                        <a:rPr lang="es-MX" sz="1400">
                          <a:effectLst/>
                        </a:rPr>
                        <a:t>PLATICAS </a:t>
                      </a:r>
                      <a:endParaRPr lang="es-MX" sz="1100">
                        <a:effectLst/>
                        <a:latin typeface="Calibri"/>
                        <a:ea typeface="Calibri"/>
                        <a:cs typeface="Times New Roman"/>
                      </a:endParaRPr>
                    </a:p>
                  </a:txBody>
                  <a:tcPr marL="68580" marR="68580" marT="0" marB="0"/>
                </a:tc>
              </a:tr>
              <a:tr h="344067">
                <a:tc>
                  <a:txBody>
                    <a:bodyPr/>
                    <a:lstStyle/>
                    <a:p>
                      <a:pPr>
                        <a:lnSpc>
                          <a:spcPct val="115000"/>
                        </a:lnSpc>
                        <a:spcAft>
                          <a:spcPts val="0"/>
                        </a:spcAft>
                      </a:pPr>
                      <a:r>
                        <a:rPr lang="es-MX" sz="2000" dirty="0">
                          <a:effectLst/>
                        </a:rPr>
                        <a:t>TEC. NO. 52 SAN ISIDRO</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20</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659</a:t>
                      </a:r>
                      <a:endParaRPr lang="es-MX"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10</a:t>
                      </a:r>
                      <a:endParaRPr lang="es-MX" sz="1600" dirty="0">
                        <a:effectLst/>
                        <a:latin typeface="Calibri"/>
                        <a:ea typeface="Calibri"/>
                        <a:cs typeface="Times New Roman"/>
                      </a:endParaRPr>
                    </a:p>
                  </a:txBody>
                  <a:tcPr marL="68580" marR="68580" marT="0" marB="0"/>
                </a:tc>
              </a:tr>
              <a:tr h="344067">
                <a:tc>
                  <a:txBody>
                    <a:bodyPr/>
                    <a:lstStyle/>
                    <a:p>
                      <a:pPr>
                        <a:lnSpc>
                          <a:spcPct val="115000"/>
                        </a:lnSpc>
                        <a:spcAft>
                          <a:spcPts val="0"/>
                        </a:spcAft>
                      </a:pPr>
                      <a:r>
                        <a:rPr lang="es-MX" sz="2000" dirty="0">
                          <a:effectLst/>
                        </a:rPr>
                        <a:t>J. AGUSTÍN CASTRO, NAZARENO</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13</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540</a:t>
                      </a:r>
                      <a:endParaRPr lang="es-MX"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7</a:t>
                      </a:r>
                      <a:endParaRPr lang="es-MX" sz="1100" dirty="0">
                        <a:effectLst/>
                        <a:latin typeface="Calibri"/>
                        <a:ea typeface="Calibri"/>
                        <a:cs typeface="Times New Roman"/>
                      </a:endParaRPr>
                    </a:p>
                  </a:txBody>
                  <a:tcPr marL="68580" marR="68580" marT="0" marB="0"/>
                </a:tc>
              </a:tr>
              <a:tr h="344067">
                <a:tc>
                  <a:txBody>
                    <a:bodyPr/>
                    <a:lstStyle/>
                    <a:p>
                      <a:pPr>
                        <a:lnSpc>
                          <a:spcPct val="115000"/>
                        </a:lnSpc>
                        <a:spcAft>
                          <a:spcPts val="0"/>
                        </a:spcAft>
                      </a:pPr>
                      <a:r>
                        <a:rPr lang="es-MX" sz="2000" dirty="0">
                          <a:effectLst/>
                        </a:rPr>
                        <a:t>BENITO JUÁREZ, CD. VILLA JUÁREZ</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18</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482</a:t>
                      </a:r>
                      <a:endParaRPr lang="es-MX"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8</a:t>
                      </a:r>
                      <a:endParaRPr lang="es-MX" sz="1600" dirty="0">
                        <a:effectLst/>
                        <a:latin typeface="Calibri"/>
                        <a:ea typeface="Calibri"/>
                        <a:cs typeface="Times New Roman"/>
                      </a:endParaRPr>
                    </a:p>
                  </a:txBody>
                  <a:tcPr marL="68580" marR="68580" marT="0" marB="0"/>
                </a:tc>
              </a:tr>
              <a:tr h="700327">
                <a:tc>
                  <a:txBody>
                    <a:bodyPr/>
                    <a:lstStyle/>
                    <a:p>
                      <a:pPr>
                        <a:lnSpc>
                          <a:spcPct val="115000"/>
                        </a:lnSpc>
                        <a:spcAft>
                          <a:spcPts val="0"/>
                        </a:spcAft>
                      </a:pPr>
                      <a:r>
                        <a:rPr lang="es-MX" sz="2000" dirty="0">
                          <a:effectLst/>
                        </a:rPr>
                        <a:t>JOSÉ MARÍA MORELOS Y PAVÓN, LA LOMA</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11</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396</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10</a:t>
                      </a:r>
                      <a:endParaRPr lang="es-MX" sz="1600" dirty="0">
                        <a:effectLst/>
                        <a:latin typeface="Calibri"/>
                        <a:ea typeface="Calibri"/>
                        <a:cs typeface="Times New Roman"/>
                      </a:endParaRPr>
                    </a:p>
                  </a:txBody>
                  <a:tcPr marL="68580" marR="68580" marT="0" marB="0"/>
                </a:tc>
              </a:tr>
              <a:tr h="700327">
                <a:tc>
                  <a:txBody>
                    <a:bodyPr/>
                    <a:lstStyle/>
                    <a:p>
                      <a:pPr>
                        <a:lnSpc>
                          <a:spcPct val="115000"/>
                        </a:lnSpc>
                        <a:spcAft>
                          <a:spcPts val="0"/>
                        </a:spcAft>
                      </a:pPr>
                      <a:r>
                        <a:rPr lang="es-MX" sz="2000" dirty="0">
                          <a:effectLst/>
                        </a:rPr>
                        <a:t>IGNACIO COMONFORT, ALVARO OBREGÓN</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14</a:t>
                      </a:r>
                      <a:endParaRPr lang="es-MX"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526</a:t>
                      </a:r>
                      <a:endParaRPr lang="es-MX"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10</a:t>
                      </a:r>
                      <a:endParaRPr lang="es-MX" sz="1600" dirty="0">
                        <a:effectLst/>
                        <a:latin typeface="Calibri"/>
                        <a:ea typeface="Calibri"/>
                        <a:cs typeface="Times New Roman"/>
                      </a:endParaRPr>
                    </a:p>
                  </a:txBody>
                  <a:tcPr marL="68580" marR="68580" marT="0" marB="0"/>
                </a:tc>
              </a:tr>
              <a:tr h="344067">
                <a:tc>
                  <a:txBody>
                    <a:bodyPr/>
                    <a:lstStyle/>
                    <a:p>
                      <a:pPr>
                        <a:lnSpc>
                          <a:spcPct val="115000"/>
                        </a:lnSpc>
                        <a:spcAft>
                          <a:spcPts val="0"/>
                        </a:spcAft>
                      </a:pPr>
                      <a:r>
                        <a:rPr lang="es-MX" sz="2000" dirty="0">
                          <a:effectLst/>
                        </a:rPr>
                        <a:t>TOTAL</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76</a:t>
                      </a:r>
                      <a:endParaRPr lang="es-MX"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2603</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45</a:t>
                      </a:r>
                      <a:endParaRPr lang="es-MX"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29880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2553</TotalTime>
  <Words>955</Words>
  <Application>Microsoft Office PowerPoint</Application>
  <PresentationFormat>Presentación en pantalla (4:3)</PresentationFormat>
  <Paragraphs>92</Paragraphs>
  <Slides>25</Slides>
  <Notes>3</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Adyacencia</vt:lpstr>
      <vt:lpstr>Presentación de PowerPoint</vt:lpstr>
      <vt:lpstr>LERDO, DURANGO</vt:lpstr>
      <vt:lpstr>Población</vt:lpstr>
      <vt:lpstr>ANTECEDENTES Y JUSTIFICACIÓN </vt:lpstr>
      <vt:lpstr>Presentación de PowerPoint</vt:lpstr>
      <vt:lpstr>Presentación de PowerPoint</vt:lpstr>
      <vt:lpstr>Presentación de PowerPoint</vt:lpstr>
      <vt:lpstr>Presentación de PowerPoint</vt:lpstr>
      <vt:lpstr>  EJECUCION DEL PROYECTO  </vt:lpstr>
      <vt:lpstr>Las pláticas y talleres giraron alrededor de 5 ejes fundamentales  </vt:lpstr>
      <vt:lpstr>Presentación de PowerPoint</vt:lpstr>
      <vt:lpstr>METODOLOGIA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Disminución de Embarazos en Adolescentes Mujeres Menores de 15 años Embarazadas en 2015</vt:lpstr>
      <vt:lpstr>Mecanismos de Continuidad</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CLAUSURA Y EVALUACION DEL PROYECTO</dc:title>
  <dc:creator>cristian</dc:creator>
  <cp:lastModifiedBy>MEDICO</cp:lastModifiedBy>
  <cp:revision>79</cp:revision>
  <dcterms:created xsi:type="dcterms:W3CDTF">2015-06-09T15:14:20Z</dcterms:created>
  <dcterms:modified xsi:type="dcterms:W3CDTF">2015-08-28T01:38:55Z</dcterms:modified>
</cp:coreProperties>
</file>